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72" r:id="rId3"/>
    <p:sldId id="258" r:id="rId4"/>
    <p:sldId id="260" r:id="rId5"/>
    <p:sldId id="289" r:id="rId6"/>
    <p:sldId id="261" r:id="rId7"/>
    <p:sldId id="263" r:id="rId8"/>
    <p:sldId id="262" r:id="rId9"/>
    <p:sldId id="265" r:id="rId10"/>
    <p:sldId id="264" r:id="rId11"/>
    <p:sldId id="269" r:id="rId12"/>
    <p:sldId id="266" r:id="rId13"/>
    <p:sldId id="270" r:id="rId14"/>
    <p:sldId id="267" r:id="rId15"/>
    <p:sldId id="271" r:id="rId16"/>
    <p:sldId id="273" r:id="rId17"/>
    <p:sldId id="268" r:id="rId18"/>
    <p:sldId id="275" r:id="rId19"/>
    <p:sldId id="276" r:id="rId20"/>
    <p:sldId id="277" r:id="rId21"/>
    <p:sldId id="278" r:id="rId22"/>
    <p:sldId id="279" r:id="rId23"/>
    <p:sldId id="280" r:id="rId24"/>
    <p:sldId id="281" r:id="rId25"/>
    <p:sldId id="282" r:id="rId26"/>
    <p:sldId id="283" r:id="rId27"/>
    <p:sldId id="290"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KYPk+Xrp6xanaf7a4q0n/w==" hashData="tyn8kOPqszhzCDMa17VjPzffPOQ="/>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344" y="6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715DA9-C2EB-A84A-82E8-C115572B92C5}" type="datetimeFigureOut">
              <a:rPr lang="en-US" smtClean="0"/>
              <a:t>4/27/14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54B23C-2BA5-DC41-8918-A12977BC2F7F}" type="slidenum">
              <a:rPr lang="en-US" smtClean="0"/>
              <a:t>‹#›</a:t>
            </a:fld>
            <a:endParaRPr lang="en-US"/>
          </a:p>
        </p:txBody>
      </p:sp>
    </p:spTree>
    <p:extLst>
      <p:ext uri="{BB962C8B-B14F-4D97-AF65-F5344CB8AC3E}">
        <p14:creationId xmlns:p14="http://schemas.microsoft.com/office/powerpoint/2010/main" val="1614230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F0591-70A8-F34F-8221-F8FC84691329}" type="datetimeFigureOut">
              <a:rPr lang="en-US" smtClean="0"/>
              <a:t>4/27/14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C07DA-F242-5E48-B8EF-D168A14CAEC2}" type="slidenum">
              <a:rPr lang="en-US" smtClean="0"/>
              <a:t>‹#›</a:t>
            </a:fld>
            <a:endParaRPr lang="en-US"/>
          </a:p>
        </p:txBody>
      </p:sp>
    </p:spTree>
    <p:extLst>
      <p:ext uri="{BB962C8B-B14F-4D97-AF65-F5344CB8AC3E}">
        <p14:creationId xmlns:p14="http://schemas.microsoft.com/office/powerpoint/2010/main" val="40073107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C07DA-F242-5E48-B8EF-D168A14CAEC2}" type="slidenum">
              <a:rPr lang="en-US" smtClean="0"/>
              <a:t>1</a:t>
            </a:fld>
            <a:endParaRPr lang="en-US"/>
          </a:p>
        </p:txBody>
      </p:sp>
    </p:spTree>
    <p:extLst>
      <p:ext uri="{BB962C8B-B14F-4D97-AF65-F5344CB8AC3E}">
        <p14:creationId xmlns:p14="http://schemas.microsoft.com/office/powerpoint/2010/main" val="222970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C07DA-F242-5E48-B8EF-D168A14CAEC2}" type="slidenum">
              <a:rPr lang="en-US" smtClean="0"/>
              <a:t>2</a:t>
            </a:fld>
            <a:endParaRPr lang="en-US"/>
          </a:p>
        </p:txBody>
      </p:sp>
    </p:spTree>
    <p:extLst>
      <p:ext uri="{BB962C8B-B14F-4D97-AF65-F5344CB8AC3E}">
        <p14:creationId xmlns:p14="http://schemas.microsoft.com/office/powerpoint/2010/main" val="29288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C07DA-F242-5E48-B8EF-D168A14CAEC2}" type="slidenum">
              <a:rPr lang="en-US" smtClean="0"/>
              <a:t>17</a:t>
            </a:fld>
            <a:endParaRPr lang="en-US"/>
          </a:p>
        </p:txBody>
      </p:sp>
    </p:spTree>
    <p:extLst>
      <p:ext uri="{BB962C8B-B14F-4D97-AF65-F5344CB8AC3E}">
        <p14:creationId xmlns:p14="http://schemas.microsoft.com/office/powerpoint/2010/main" val="216296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a:t>
            </a:fld>
            <a:endParaRPr lang="en-US"/>
          </a:p>
        </p:txBody>
      </p:sp>
    </p:spTree>
    <p:extLst>
      <p:ext uri="{BB962C8B-B14F-4D97-AF65-F5344CB8AC3E}">
        <p14:creationId xmlns:p14="http://schemas.microsoft.com/office/powerpoint/2010/main" val="8008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a:t>
            </a:fld>
            <a:endParaRPr lang="en-US"/>
          </a:p>
        </p:txBody>
      </p:sp>
    </p:spTree>
    <p:extLst>
      <p:ext uri="{BB962C8B-B14F-4D97-AF65-F5344CB8AC3E}">
        <p14:creationId xmlns:p14="http://schemas.microsoft.com/office/powerpoint/2010/main" val="76211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a:t>
            </a:fld>
            <a:endParaRPr lang="en-US"/>
          </a:p>
        </p:txBody>
      </p:sp>
    </p:spTree>
    <p:extLst>
      <p:ext uri="{BB962C8B-B14F-4D97-AF65-F5344CB8AC3E}">
        <p14:creationId xmlns:p14="http://schemas.microsoft.com/office/powerpoint/2010/main" val="358954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a:t>
            </a:fld>
            <a:endParaRPr lang="en-US"/>
          </a:p>
        </p:txBody>
      </p:sp>
    </p:spTree>
    <p:extLst>
      <p:ext uri="{BB962C8B-B14F-4D97-AF65-F5344CB8AC3E}">
        <p14:creationId xmlns:p14="http://schemas.microsoft.com/office/powerpoint/2010/main" val="330024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a:t>
            </a:fld>
            <a:endParaRPr lang="en-US"/>
          </a:p>
        </p:txBody>
      </p:sp>
    </p:spTree>
    <p:extLst>
      <p:ext uri="{BB962C8B-B14F-4D97-AF65-F5344CB8AC3E}">
        <p14:creationId xmlns:p14="http://schemas.microsoft.com/office/powerpoint/2010/main" val="131209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4/25/14</a:t>
            </a:r>
            <a:endParaRPr lang="en-US"/>
          </a:p>
        </p:txBody>
      </p:sp>
      <p:sp>
        <p:nvSpPr>
          <p:cNvPr id="6" name="Footer Placeholder 5"/>
          <p:cNvSpPr>
            <a:spLocks noGrp="1"/>
          </p:cNvSpPr>
          <p:nvPr>
            <p:ph type="ftr" sz="quarter" idx="11"/>
          </p:nvPr>
        </p:nvSpPr>
        <p:spPr/>
        <p:txBody>
          <a:bodyPr/>
          <a:lstStyle/>
          <a:p>
            <a:r>
              <a:rPr lang="en-US" smtClean="0"/>
              <a:t>Joan F. Tryzelaar, MD, FACS, FACCP, “Dr T” </a:t>
            </a:r>
            <a:endParaRPr lang="en-US"/>
          </a:p>
        </p:txBody>
      </p:sp>
      <p:sp>
        <p:nvSpPr>
          <p:cNvPr id="7" name="Slide Number Placeholder 6"/>
          <p:cNvSpPr>
            <a:spLocks noGrp="1"/>
          </p:cNvSpPr>
          <p:nvPr>
            <p:ph type="sldNum" sz="quarter" idx="12"/>
          </p:nvPr>
        </p:nvSpPr>
        <p:spPr/>
        <p:txBody>
          <a:bodyPr/>
          <a:lstStyle/>
          <a:p>
            <a:fld id="{45B3AE55-549F-1244-B120-66BF06478554}" type="slidenum">
              <a:rPr lang="en-US" smtClean="0"/>
              <a:t>‹#›</a:t>
            </a:fld>
            <a:endParaRPr lang="en-US"/>
          </a:p>
        </p:txBody>
      </p:sp>
    </p:spTree>
    <p:extLst>
      <p:ext uri="{BB962C8B-B14F-4D97-AF65-F5344CB8AC3E}">
        <p14:creationId xmlns:p14="http://schemas.microsoft.com/office/powerpoint/2010/main" val="67388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4/25/14</a:t>
            </a:r>
            <a:endParaRPr lang="en-US"/>
          </a:p>
        </p:txBody>
      </p:sp>
      <p:sp>
        <p:nvSpPr>
          <p:cNvPr id="8" name="Footer Placeholder 7"/>
          <p:cNvSpPr>
            <a:spLocks noGrp="1"/>
          </p:cNvSpPr>
          <p:nvPr>
            <p:ph type="ftr" sz="quarter" idx="11"/>
          </p:nvPr>
        </p:nvSpPr>
        <p:spPr/>
        <p:txBody>
          <a:bodyPr/>
          <a:lstStyle/>
          <a:p>
            <a:r>
              <a:rPr lang="en-US" smtClean="0"/>
              <a:t>Joan F. Tryzelaar, MD, FACS, FACCP, “Dr T” </a:t>
            </a:r>
            <a:endParaRPr lang="en-US"/>
          </a:p>
        </p:txBody>
      </p:sp>
      <p:sp>
        <p:nvSpPr>
          <p:cNvPr id="9" name="Slide Number Placeholder 8"/>
          <p:cNvSpPr>
            <a:spLocks noGrp="1"/>
          </p:cNvSpPr>
          <p:nvPr>
            <p:ph type="sldNum" sz="quarter" idx="12"/>
          </p:nvPr>
        </p:nvSpPr>
        <p:spPr/>
        <p:txBody>
          <a:bodyPr/>
          <a:lstStyle/>
          <a:p>
            <a:fld id="{45B3AE55-549F-1244-B120-66BF06478554}" type="slidenum">
              <a:rPr lang="en-US" smtClean="0"/>
              <a:t>‹#›</a:t>
            </a:fld>
            <a:endParaRPr lang="en-US"/>
          </a:p>
        </p:txBody>
      </p:sp>
    </p:spTree>
    <p:extLst>
      <p:ext uri="{BB962C8B-B14F-4D97-AF65-F5344CB8AC3E}">
        <p14:creationId xmlns:p14="http://schemas.microsoft.com/office/powerpoint/2010/main" val="407641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4/25/14</a:t>
            </a:r>
            <a:endParaRPr lang="en-US"/>
          </a:p>
        </p:txBody>
      </p:sp>
      <p:sp>
        <p:nvSpPr>
          <p:cNvPr id="4" name="Footer Placeholder 3"/>
          <p:cNvSpPr>
            <a:spLocks noGrp="1"/>
          </p:cNvSpPr>
          <p:nvPr>
            <p:ph type="ftr" sz="quarter" idx="11"/>
          </p:nvPr>
        </p:nvSpPr>
        <p:spPr/>
        <p:txBody>
          <a:bodyPr/>
          <a:lstStyle/>
          <a:p>
            <a:r>
              <a:rPr lang="en-US" smtClean="0"/>
              <a:t>Joan F. Tryzelaar, MD, FACS, FACCP, “Dr T” </a:t>
            </a:r>
            <a:endParaRPr lang="en-US"/>
          </a:p>
        </p:txBody>
      </p:sp>
      <p:sp>
        <p:nvSpPr>
          <p:cNvPr id="5" name="Slide Number Placeholder 4"/>
          <p:cNvSpPr>
            <a:spLocks noGrp="1"/>
          </p:cNvSpPr>
          <p:nvPr>
            <p:ph type="sldNum" sz="quarter" idx="12"/>
          </p:nvPr>
        </p:nvSpPr>
        <p:spPr/>
        <p:txBody>
          <a:bodyPr/>
          <a:lstStyle/>
          <a:p>
            <a:fld id="{45B3AE55-549F-1244-B120-66BF06478554}" type="slidenum">
              <a:rPr lang="en-US" smtClean="0"/>
              <a:t>‹#›</a:t>
            </a:fld>
            <a:endParaRPr lang="en-US"/>
          </a:p>
        </p:txBody>
      </p:sp>
    </p:spTree>
    <p:extLst>
      <p:ext uri="{BB962C8B-B14F-4D97-AF65-F5344CB8AC3E}">
        <p14:creationId xmlns:p14="http://schemas.microsoft.com/office/powerpoint/2010/main" val="110676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4/25/14</a:t>
            </a:r>
            <a:endParaRPr lang="en-US"/>
          </a:p>
        </p:txBody>
      </p:sp>
      <p:sp>
        <p:nvSpPr>
          <p:cNvPr id="3" name="Footer Placeholder 2"/>
          <p:cNvSpPr>
            <a:spLocks noGrp="1"/>
          </p:cNvSpPr>
          <p:nvPr>
            <p:ph type="ftr" sz="quarter" idx="11"/>
          </p:nvPr>
        </p:nvSpPr>
        <p:spPr/>
        <p:txBody>
          <a:bodyPr/>
          <a:lstStyle/>
          <a:p>
            <a:r>
              <a:rPr lang="en-US" smtClean="0"/>
              <a:t>Joan F. Tryzelaar, MD, FACS, FACCP, “Dr T” </a:t>
            </a:r>
            <a:endParaRPr lang="en-US"/>
          </a:p>
        </p:txBody>
      </p:sp>
      <p:sp>
        <p:nvSpPr>
          <p:cNvPr id="4" name="Slide Number Placeholder 3"/>
          <p:cNvSpPr>
            <a:spLocks noGrp="1"/>
          </p:cNvSpPr>
          <p:nvPr>
            <p:ph type="sldNum" sz="quarter" idx="12"/>
          </p:nvPr>
        </p:nvSpPr>
        <p:spPr/>
        <p:txBody>
          <a:bodyPr/>
          <a:lstStyle/>
          <a:p>
            <a:fld id="{45B3AE55-549F-1244-B120-66BF06478554}" type="slidenum">
              <a:rPr lang="en-US" smtClean="0"/>
              <a:t>‹#›</a:t>
            </a:fld>
            <a:endParaRPr lang="en-US"/>
          </a:p>
        </p:txBody>
      </p:sp>
    </p:spTree>
    <p:extLst>
      <p:ext uri="{BB962C8B-B14F-4D97-AF65-F5344CB8AC3E}">
        <p14:creationId xmlns:p14="http://schemas.microsoft.com/office/powerpoint/2010/main" val="5608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4/25/14</a:t>
            </a:r>
            <a:endParaRPr lang="en-US"/>
          </a:p>
        </p:txBody>
      </p:sp>
      <p:sp>
        <p:nvSpPr>
          <p:cNvPr id="6" name="Footer Placeholder 5"/>
          <p:cNvSpPr>
            <a:spLocks noGrp="1"/>
          </p:cNvSpPr>
          <p:nvPr>
            <p:ph type="ftr" sz="quarter" idx="11"/>
          </p:nvPr>
        </p:nvSpPr>
        <p:spPr/>
        <p:txBody>
          <a:bodyPr/>
          <a:lstStyle/>
          <a:p>
            <a:r>
              <a:rPr lang="en-US" smtClean="0"/>
              <a:t>Joan F. Tryzelaar, MD, FACS, FACCP, “Dr T” </a:t>
            </a:r>
            <a:endParaRPr lang="en-US"/>
          </a:p>
        </p:txBody>
      </p:sp>
      <p:sp>
        <p:nvSpPr>
          <p:cNvPr id="7" name="Slide Number Placeholder 6"/>
          <p:cNvSpPr>
            <a:spLocks noGrp="1"/>
          </p:cNvSpPr>
          <p:nvPr>
            <p:ph type="sldNum" sz="quarter" idx="12"/>
          </p:nvPr>
        </p:nvSpPr>
        <p:spPr/>
        <p:txBody>
          <a:bodyPr/>
          <a:lstStyle/>
          <a:p>
            <a:fld id="{45B3AE55-549F-1244-B120-66BF06478554}" type="slidenum">
              <a:rPr lang="en-US" smtClean="0"/>
              <a:t>‹#›</a:t>
            </a:fld>
            <a:endParaRPr lang="en-US"/>
          </a:p>
        </p:txBody>
      </p:sp>
    </p:spTree>
    <p:extLst>
      <p:ext uri="{BB962C8B-B14F-4D97-AF65-F5344CB8AC3E}">
        <p14:creationId xmlns:p14="http://schemas.microsoft.com/office/powerpoint/2010/main" val="269978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4/25/14</a:t>
            </a:r>
            <a:endParaRPr lang="en-US"/>
          </a:p>
        </p:txBody>
      </p:sp>
      <p:sp>
        <p:nvSpPr>
          <p:cNvPr id="6" name="Footer Placeholder 5"/>
          <p:cNvSpPr>
            <a:spLocks noGrp="1"/>
          </p:cNvSpPr>
          <p:nvPr>
            <p:ph type="ftr" sz="quarter" idx="11"/>
          </p:nvPr>
        </p:nvSpPr>
        <p:spPr/>
        <p:txBody>
          <a:bodyPr/>
          <a:lstStyle/>
          <a:p>
            <a:r>
              <a:rPr lang="en-US" smtClean="0"/>
              <a:t>Joan F. Tryzelaar, MD, FACS, FACCP, “Dr T” </a:t>
            </a:r>
            <a:endParaRPr lang="en-US"/>
          </a:p>
        </p:txBody>
      </p:sp>
      <p:sp>
        <p:nvSpPr>
          <p:cNvPr id="7" name="Slide Number Placeholder 6"/>
          <p:cNvSpPr>
            <a:spLocks noGrp="1"/>
          </p:cNvSpPr>
          <p:nvPr>
            <p:ph type="sldNum" sz="quarter" idx="12"/>
          </p:nvPr>
        </p:nvSpPr>
        <p:spPr/>
        <p:txBody>
          <a:bodyPr/>
          <a:lstStyle/>
          <a:p>
            <a:fld id="{45B3AE55-549F-1244-B120-66BF06478554}" type="slidenum">
              <a:rPr lang="en-US" smtClean="0"/>
              <a:t>‹#›</a:t>
            </a:fld>
            <a:endParaRPr lang="en-US"/>
          </a:p>
        </p:txBody>
      </p:sp>
    </p:spTree>
    <p:extLst>
      <p:ext uri="{BB962C8B-B14F-4D97-AF65-F5344CB8AC3E}">
        <p14:creationId xmlns:p14="http://schemas.microsoft.com/office/powerpoint/2010/main" val="2771434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4/25/14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Joan F. Tryzelaar, MD, FACS, FACCP, “Dr T”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3AE55-549F-1244-B120-66BF06478554}" type="slidenum">
              <a:rPr lang="en-US" smtClean="0"/>
              <a:t>‹#›</a:t>
            </a:fld>
            <a:endParaRPr lang="en-US"/>
          </a:p>
        </p:txBody>
      </p:sp>
    </p:spTree>
    <p:extLst>
      <p:ext uri="{BB962C8B-B14F-4D97-AF65-F5344CB8AC3E}">
        <p14:creationId xmlns:p14="http://schemas.microsoft.com/office/powerpoint/2010/main" val="268997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rdiachealth.org/" TargetMode="Externa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hyperlink" Target="http://www.cardiachealth.org/heart-information/atherosclerosis" TargetMode="External"/><Relationship Id="rId12" Type="http://schemas.openxmlformats.org/officeDocument/2006/relationships/hyperlink" Target="http://www.cardiachealth.org/app/"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cardiachealth.org/ca-blog/optimal-medical-therapy-what-it-anyway" TargetMode="External"/><Relationship Id="rId4" Type="http://schemas.openxmlformats.org/officeDocument/2006/relationships/hyperlink" Target="http://www.cardiachealth.org/stenting-stable-coronary-artery-disease-wrong" TargetMode="External"/><Relationship Id="rId5" Type="http://schemas.openxmlformats.org/officeDocument/2006/relationships/hyperlink" Target="http://www.cardiachealth.org/cardiac-healthcare-providers/cardiac-health-news/patients-with-3-vessel-disease-should-be-operated" TargetMode="External"/><Relationship Id="rId6" Type="http://schemas.openxmlformats.org/officeDocument/2006/relationships/hyperlink" Target="http://www.cardiachealth.org/cost-effectiveness-pci-drug-eluting-stents-versus-cabg" TargetMode="External"/><Relationship Id="rId7" Type="http://schemas.openxmlformats.org/officeDocument/2006/relationships/hyperlink" Target="http://www.cardiachealth.org/cardiac-healthcare-providers/professional-papers/pci-a-cabg-outcome-analysis" TargetMode="External"/><Relationship Id="rId8" Type="http://schemas.openxmlformats.org/officeDocument/2006/relationships/hyperlink" Target="http://www.cardiachealth.org/heart-disease-treatment/treatment-options" TargetMode="External"/><Relationship Id="rId9" Type="http://schemas.openxmlformats.org/officeDocument/2006/relationships/hyperlink" Target="http://www.cardiachealth.org/heart-disease-treatment/treatment-options/percutaneous-coronary-intervention" TargetMode="External"/><Relationship Id="rId10" Type="http://schemas.openxmlformats.org/officeDocument/2006/relationships/hyperlink" Target="http://www.cardiachealth.org/heart-disease-treatment/treatment-options/coronary-bypass-surger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ardiachealth.org/" TargetMode="Externa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gif"/><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gif"/><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gif"/><Relationship Id="rId3" Type="http://schemas.openxmlformats.org/officeDocument/2006/relationships/image" Target="../media/image24.gif"/></Relationships>
</file>

<file path=ppt/slides/_rels/slide3.xml.rels><?xml version="1.0" encoding="UTF-8" standalone="yes"?>
<Relationships xmlns="http://schemas.openxmlformats.org/package/2006/relationships"><Relationship Id="rId3" Type="http://schemas.openxmlformats.org/officeDocument/2006/relationships/hyperlink" Target="http://www.cardiachealth.org/" TargetMode="External"/><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Stents</a:t>
            </a:r>
            <a:br>
              <a:rPr lang="en-US" dirty="0" smtClean="0"/>
            </a:br>
            <a:endParaRPr lang="en-US" sz="3600" dirty="0"/>
          </a:p>
        </p:txBody>
      </p:sp>
      <p:sp>
        <p:nvSpPr>
          <p:cNvPr id="3" name="Subtitle 2"/>
          <p:cNvSpPr>
            <a:spLocks noGrp="1"/>
          </p:cNvSpPr>
          <p:nvPr>
            <p:ph type="subTitle" idx="1"/>
          </p:nvPr>
        </p:nvSpPr>
        <p:spPr>
          <a:xfrm>
            <a:off x="1371600" y="4251738"/>
            <a:ext cx="6400800" cy="1387061"/>
          </a:xfrm>
        </p:spPr>
        <p:txBody>
          <a:bodyPr/>
          <a:lstStyle/>
          <a:p>
            <a:r>
              <a:rPr lang="en-US" sz="2400" dirty="0"/>
              <a:t>A review of </a:t>
            </a:r>
            <a:br>
              <a:rPr lang="en-US" sz="2400" dirty="0"/>
            </a:br>
            <a:r>
              <a:rPr lang="en-US" sz="2400" dirty="0"/>
              <a:t>“Do Stents Last Forever?</a:t>
            </a:r>
            <a:br>
              <a:rPr lang="en-US" sz="2400" dirty="0"/>
            </a:br>
            <a:endParaRPr lang="en-US" sz="2400" dirty="0"/>
          </a:p>
        </p:txBody>
      </p:sp>
      <p:pic>
        <p:nvPicPr>
          <p:cNvPr id="4" name="Picture 3" descr="logo.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632" y="346910"/>
            <a:ext cx="5379452" cy="950679"/>
          </a:xfrm>
          <a:prstGeom prst="rect">
            <a:avLst/>
          </a:prstGeom>
        </p:spPr>
      </p:pic>
      <p:sp>
        <p:nvSpPr>
          <p:cNvPr id="5" name="Date Placeholder 4"/>
          <p:cNvSpPr>
            <a:spLocks noGrp="1"/>
          </p:cNvSpPr>
          <p:nvPr>
            <p:ph type="dt" sz="half" idx="10"/>
          </p:nvPr>
        </p:nvSpPr>
        <p:spPr/>
        <p:txBody>
          <a:bodyPr/>
          <a:lstStyle/>
          <a:p>
            <a:r>
              <a:rPr lang="en-US" smtClean="0"/>
              <a:t>4/25/14</a:t>
            </a:r>
            <a:endParaRPr lang="en-US"/>
          </a:p>
        </p:txBody>
      </p:sp>
      <p:sp>
        <p:nvSpPr>
          <p:cNvPr id="6" name="Footer Placeholder 5"/>
          <p:cNvSpPr>
            <a:spLocks noGrp="1"/>
          </p:cNvSpPr>
          <p:nvPr>
            <p:ph type="ftr" sz="quarter" idx="11"/>
          </p:nvPr>
        </p:nvSpPr>
        <p:spPr/>
        <p:txBody>
          <a:bodyPr/>
          <a:lstStyle/>
          <a:p>
            <a:r>
              <a:rPr lang="en-US" dirty="0"/>
              <a:t>Joan F. Tryzelaar, MD, FACS, FACCP,</a:t>
            </a:r>
          </a:p>
          <a:p>
            <a:r>
              <a:rPr lang="en-US" sz="1050" dirty="0"/>
              <a:t>“</a:t>
            </a:r>
            <a:r>
              <a:rPr lang="en-US" sz="1050" dirty="0" err="1"/>
              <a:t>Dr</a:t>
            </a:r>
            <a:r>
              <a:rPr lang="en-US" sz="1050" dirty="0"/>
              <a:t> T”</a:t>
            </a:r>
          </a:p>
          <a:p>
            <a:endParaRPr lang="en-US" dirty="0"/>
          </a:p>
        </p:txBody>
      </p:sp>
      <p:sp>
        <p:nvSpPr>
          <p:cNvPr id="7" name="Slide Number Placeholder 6"/>
          <p:cNvSpPr>
            <a:spLocks noGrp="1"/>
          </p:cNvSpPr>
          <p:nvPr>
            <p:ph type="sldNum" sz="quarter" idx="12"/>
          </p:nvPr>
        </p:nvSpPr>
        <p:spPr/>
        <p:txBody>
          <a:bodyPr/>
          <a:lstStyle/>
          <a:p>
            <a:fld id="{45B3AE55-549F-1244-B120-66BF06478554}" type="slidenum">
              <a:rPr lang="en-US" smtClean="0"/>
              <a:t>1</a:t>
            </a:fld>
            <a:endParaRPr lang="en-US"/>
          </a:p>
        </p:txBody>
      </p:sp>
    </p:spTree>
    <p:extLst>
      <p:ext uri="{BB962C8B-B14F-4D97-AF65-F5344CB8AC3E}">
        <p14:creationId xmlns:p14="http://schemas.microsoft.com/office/powerpoint/2010/main" val="30151028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entfailure.gif"/>
          <p:cNvPicPr>
            <a:picLocks noGrp="1" noChangeAspect="1"/>
          </p:cNvPicPr>
          <p:nvPr>
            <p:ph idx="1"/>
          </p:nvPr>
        </p:nvPicPr>
        <p:blipFill rotWithShape="1">
          <a:blip r:embed="rId2">
            <a:extLst>
              <a:ext uri="{28A0092B-C50C-407E-A947-70E740481C1C}">
                <a14:useLocalDpi xmlns:a14="http://schemas.microsoft.com/office/drawing/2010/main" val="0"/>
              </a:ext>
            </a:extLst>
          </a:blip>
          <a:srcRect t="41" b="-1"/>
          <a:stretch/>
        </p:blipFill>
        <p:spPr>
          <a:xfrm>
            <a:off x="457200" y="402167"/>
            <a:ext cx="8229600" cy="6455833"/>
          </a:xfrm>
        </p:spPr>
      </p:pic>
      <p:sp>
        <p:nvSpPr>
          <p:cNvPr id="3" name="Date Placeholder 2"/>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10</a:t>
            </a:fld>
            <a:endParaRPr lang="en-US"/>
          </a:p>
        </p:txBody>
      </p:sp>
    </p:spTree>
    <p:extLst>
      <p:ext uri="{BB962C8B-B14F-4D97-AF65-F5344CB8AC3E}">
        <p14:creationId xmlns:p14="http://schemas.microsoft.com/office/powerpoint/2010/main" val="9951556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stenosis_of_stent-widened_coronary_artery.gif"/>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4512" r="-16554" b="2699"/>
          <a:stretch/>
        </p:blipFill>
        <p:spPr>
          <a:xfrm>
            <a:off x="1041400" y="0"/>
            <a:ext cx="8102600" cy="6858000"/>
          </a:xfrm>
        </p:spPr>
      </p:pic>
      <p:sp>
        <p:nvSpPr>
          <p:cNvPr id="2" name="Date Placeholder 1"/>
          <p:cNvSpPr>
            <a:spLocks noGrp="1"/>
          </p:cNvSpPr>
          <p:nvPr>
            <p:ph type="dt" sz="half" idx="10"/>
          </p:nvPr>
        </p:nvSpPr>
        <p:spPr/>
        <p:txBody>
          <a:bodyPr/>
          <a:lstStyle/>
          <a:p>
            <a:r>
              <a:rPr lang="en-US" smtClean="0"/>
              <a:t>4/25/14</a:t>
            </a:r>
            <a:endParaRPr lang="en-US"/>
          </a:p>
        </p:txBody>
      </p:sp>
      <p:sp>
        <p:nvSpPr>
          <p:cNvPr id="3" name="Footer Placeholder 2"/>
          <p:cNvSpPr>
            <a:spLocks noGrp="1"/>
          </p:cNvSpPr>
          <p:nvPr>
            <p:ph type="ftr" sz="quarter" idx="11"/>
          </p:nvPr>
        </p:nvSpPr>
        <p:spPr/>
        <p:txBody>
          <a:bodyPr/>
          <a:lstStyle/>
          <a:p>
            <a:r>
              <a:rPr lang="en-US" smtClean="0"/>
              <a:t>Joan F. Tryzelaar, MD, FACS, FACCP, “Dr T” </a:t>
            </a:r>
            <a:endParaRPr lang="en-US"/>
          </a:p>
        </p:txBody>
      </p:sp>
      <p:sp>
        <p:nvSpPr>
          <p:cNvPr id="5" name="Slide Number Placeholder 4"/>
          <p:cNvSpPr>
            <a:spLocks noGrp="1"/>
          </p:cNvSpPr>
          <p:nvPr>
            <p:ph type="sldNum" sz="quarter" idx="12"/>
          </p:nvPr>
        </p:nvSpPr>
        <p:spPr/>
        <p:txBody>
          <a:bodyPr/>
          <a:lstStyle/>
          <a:p>
            <a:fld id="{45B3AE55-549F-1244-B120-66BF06478554}" type="slidenum">
              <a:rPr lang="en-US" smtClean="0"/>
              <a:t>11</a:t>
            </a:fld>
            <a:endParaRPr lang="en-US"/>
          </a:p>
        </p:txBody>
      </p:sp>
    </p:spTree>
    <p:extLst>
      <p:ext uri="{BB962C8B-B14F-4D97-AF65-F5344CB8AC3E}">
        <p14:creationId xmlns:p14="http://schemas.microsoft.com/office/powerpoint/2010/main" val="17128368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Stent Failure Rates</a:t>
            </a:r>
            <a:endParaRPr lang="en-US" dirty="0"/>
          </a:p>
        </p:txBody>
      </p:sp>
      <p:pic>
        <p:nvPicPr>
          <p:cNvPr id="4" name="Content Placeholder 3" descr="Predictors_stent_restenosis.gif"/>
          <p:cNvPicPr>
            <a:picLocks noGrp="1" noChangeAspect="1"/>
          </p:cNvPicPr>
          <p:nvPr>
            <p:ph idx="1"/>
          </p:nvPr>
        </p:nvPicPr>
        <p:blipFill>
          <a:blip r:embed="rId2">
            <a:extLst>
              <a:ext uri="{28A0092B-C50C-407E-A947-70E740481C1C}">
                <a14:useLocalDpi xmlns:a14="http://schemas.microsoft.com/office/drawing/2010/main" val="0"/>
              </a:ext>
            </a:extLst>
          </a:blip>
          <a:srcRect t="3291" b="3291"/>
          <a:stretch>
            <a:fillRect/>
          </a:stretch>
        </p:blipFill>
        <p:spPr/>
      </p:pic>
      <p:sp>
        <p:nvSpPr>
          <p:cNvPr id="3" name="Date Placeholder 2"/>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12</a:t>
            </a:fld>
            <a:endParaRPr lang="en-US"/>
          </a:p>
        </p:txBody>
      </p:sp>
    </p:spTree>
    <p:extLst>
      <p:ext uri="{BB962C8B-B14F-4D97-AF65-F5344CB8AC3E}">
        <p14:creationId xmlns:p14="http://schemas.microsoft.com/office/powerpoint/2010/main" val="32313747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Lifesaver: Stenting for STEMI</a:t>
            </a:r>
            <a:endParaRPr lang="en-US" dirty="0"/>
          </a:p>
        </p:txBody>
      </p:sp>
      <p:pic>
        <p:nvPicPr>
          <p:cNvPr id="4" name="Content Placeholder 3" descr="pciforstemi.gif"/>
          <p:cNvPicPr>
            <a:picLocks noGrp="1" noChangeAspect="1"/>
          </p:cNvPicPr>
          <p:nvPr>
            <p:ph idx="1"/>
          </p:nvPr>
        </p:nvPicPr>
        <p:blipFill>
          <a:blip r:embed="rId2">
            <a:extLst>
              <a:ext uri="{28A0092B-C50C-407E-A947-70E740481C1C}">
                <a14:useLocalDpi xmlns:a14="http://schemas.microsoft.com/office/drawing/2010/main" val="0"/>
              </a:ext>
            </a:extLst>
          </a:blip>
          <a:srcRect l="-27497" r="-27497"/>
          <a:stretch>
            <a:fillRect/>
          </a:stretch>
        </p:blipFill>
        <p:spPr/>
      </p:pic>
      <p:sp>
        <p:nvSpPr>
          <p:cNvPr id="3" name="Date Placeholder 2"/>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13</a:t>
            </a:fld>
            <a:endParaRPr lang="en-US"/>
          </a:p>
        </p:txBody>
      </p:sp>
    </p:spTree>
    <p:extLst>
      <p:ext uri="{BB962C8B-B14F-4D97-AF65-F5344CB8AC3E}">
        <p14:creationId xmlns:p14="http://schemas.microsoft.com/office/powerpoint/2010/main" val="42616266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CABG (“Cabbage”)</a:t>
            </a:r>
            <a:endParaRPr lang="en-US" dirty="0"/>
          </a:p>
        </p:txBody>
      </p:sp>
      <p:pic>
        <p:nvPicPr>
          <p:cNvPr id="4" name="Content Placeholder 3" descr="CABG_PI.jpeg"/>
          <p:cNvPicPr>
            <a:picLocks noGrp="1" noChangeAspect="1"/>
          </p:cNvPicPr>
          <p:nvPr>
            <p:ph idx="1"/>
          </p:nvPr>
        </p:nvPicPr>
        <p:blipFill>
          <a:blip r:embed="rId2">
            <a:extLst>
              <a:ext uri="{28A0092B-C50C-407E-A947-70E740481C1C}">
                <a14:useLocalDpi xmlns:a14="http://schemas.microsoft.com/office/drawing/2010/main" val="0"/>
              </a:ext>
            </a:extLst>
          </a:blip>
          <a:srcRect t="25532" b="25532"/>
          <a:stretch>
            <a:fillRect/>
          </a:stretch>
        </p:blipFill>
        <p:spPr/>
      </p:pic>
      <p:sp>
        <p:nvSpPr>
          <p:cNvPr id="3" name="Date Placeholder 2"/>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14</a:t>
            </a:fld>
            <a:endParaRPr lang="en-US"/>
          </a:p>
        </p:txBody>
      </p:sp>
    </p:spTree>
    <p:extLst>
      <p:ext uri="{BB962C8B-B14F-4D97-AF65-F5344CB8AC3E}">
        <p14:creationId xmlns:p14="http://schemas.microsoft.com/office/powerpoint/2010/main" val="14842644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CABG with a Vein &amp; LIMA</a:t>
            </a:r>
            <a:endParaRPr lang="en-US" dirty="0"/>
          </a:p>
        </p:txBody>
      </p:sp>
      <p:pic>
        <p:nvPicPr>
          <p:cNvPr id="4" name="Content Placeholder 3" descr="Coronary_artery_bypass_grafting.jpg"/>
          <p:cNvPicPr>
            <a:picLocks noGrp="1" noChangeAspect="1"/>
          </p:cNvPicPr>
          <p:nvPr>
            <p:ph idx="1"/>
          </p:nvPr>
        </p:nvPicPr>
        <p:blipFill>
          <a:blip r:embed="rId2">
            <a:extLst>
              <a:ext uri="{28A0092B-C50C-407E-A947-70E740481C1C}">
                <a14:useLocalDpi xmlns:a14="http://schemas.microsoft.com/office/drawing/2010/main" val="0"/>
              </a:ext>
            </a:extLst>
          </a:blip>
          <a:srcRect t="11356" b="11356"/>
          <a:stretch>
            <a:fillRect/>
          </a:stretch>
        </p:blipFill>
        <p:spPr/>
      </p:pic>
      <p:sp>
        <p:nvSpPr>
          <p:cNvPr id="5" name="Down Arrow 4"/>
          <p:cNvSpPr/>
          <p:nvPr/>
        </p:nvSpPr>
        <p:spPr>
          <a:xfrm>
            <a:off x="4938272" y="1110995"/>
            <a:ext cx="484632" cy="156641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rot="21295673">
            <a:off x="6141538" y="1137253"/>
            <a:ext cx="484632" cy="13843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4/25/14</a:t>
            </a:r>
            <a:endParaRPr lang="en-US"/>
          </a:p>
        </p:txBody>
      </p:sp>
      <p:sp>
        <p:nvSpPr>
          <p:cNvPr id="6" name="Footer Placeholder 5"/>
          <p:cNvSpPr>
            <a:spLocks noGrp="1"/>
          </p:cNvSpPr>
          <p:nvPr>
            <p:ph type="ftr" sz="quarter" idx="11"/>
          </p:nvPr>
        </p:nvSpPr>
        <p:spPr/>
        <p:txBody>
          <a:bodyPr/>
          <a:lstStyle/>
          <a:p>
            <a:r>
              <a:rPr lang="en-US" smtClean="0"/>
              <a:t>Joan F. Tryzelaar, MD, FACS, FACCP, “Dr T” </a:t>
            </a:r>
            <a:endParaRPr lang="en-US"/>
          </a:p>
        </p:txBody>
      </p:sp>
      <p:sp>
        <p:nvSpPr>
          <p:cNvPr id="8" name="Slide Number Placeholder 7"/>
          <p:cNvSpPr>
            <a:spLocks noGrp="1"/>
          </p:cNvSpPr>
          <p:nvPr>
            <p:ph type="sldNum" sz="quarter" idx="12"/>
          </p:nvPr>
        </p:nvSpPr>
        <p:spPr/>
        <p:txBody>
          <a:bodyPr/>
          <a:lstStyle/>
          <a:p>
            <a:fld id="{45B3AE55-549F-1244-B120-66BF06478554}" type="slidenum">
              <a:rPr lang="en-US" smtClean="0"/>
              <a:t>15</a:t>
            </a:fld>
            <a:endParaRPr lang="en-US"/>
          </a:p>
        </p:txBody>
      </p:sp>
    </p:spTree>
    <p:extLst>
      <p:ext uri="{BB962C8B-B14F-4D97-AF65-F5344CB8AC3E}">
        <p14:creationId xmlns:p14="http://schemas.microsoft.com/office/powerpoint/2010/main" val="32743948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does a CABG last</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95% success rate</a:t>
            </a:r>
          </a:p>
          <a:p>
            <a:r>
              <a:rPr lang="en-US" dirty="0" smtClean="0"/>
              <a:t>Treatment of choice in patients with extensive CAD</a:t>
            </a:r>
          </a:p>
          <a:p>
            <a:r>
              <a:rPr lang="en-US" dirty="0" smtClean="0"/>
              <a:t>Works only well if complications are avoided</a:t>
            </a:r>
          </a:p>
          <a:p>
            <a:endParaRPr lang="en-US" dirty="0"/>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16</a:t>
            </a:fld>
            <a:endParaRPr lang="en-US"/>
          </a:p>
        </p:txBody>
      </p:sp>
    </p:spTree>
    <p:extLst>
      <p:ext uri="{BB962C8B-B14F-4D97-AF65-F5344CB8AC3E}">
        <p14:creationId xmlns:p14="http://schemas.microsoft.com/office/powerpoint/2010/main" val="2987605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 Your Options:</a:t>
            </a:r>
            <a:endParaRPr lang="en-US" dirty="0"/>
          </a:p>
        </p:txBody>
      </p:sp>
      <p:sp>
        <p:nvSpPr>
          <p:cNvPr id="3" name="Content Placeholder 2"/>
          <p:cNvSpPr>
            <a:spLocks noGrp="1"/>
          </p:cNvSpPr>
          <p:nvPr>
            <p:ph idx="1"/>
          </p:nvPr>
        </p:nvSpPr>
        <p:spPr/>
        <p:txBody>
          <a:bodyPr>
            <a:normAutofit fontScale="85000" lnSpcReduction="20000"/>
          </a:bodyPr>
          <a:lstStyle/>
          <a:p>
            <a:endParaRPr lang="en-US" sz="2400" dirty="0" smtClean="0"/>
          </a:p>
          <a:p>
            <a:r>
              <a:rPr lang="en-US" sz="2400" u="sng" dirty="0" smtClean="0">
                <a:hlinkClick r:id="rId3"/>
              </a:rPr>
              <a:t>Optimal </a:t>
            </a:r>
            <a:r>
              <a:rPr lang="en-US" sz="2400" u="sng" dirty="0">
                <a:hlinkClick r:id="rId3"/>
              </a:rPr>
              <a:t>Medical Therapy</a:t>
            </a:r>
            <a:r>
              <a:rPr lang="en-US" sz="2400" dirty="0"/>
              <a:t> is more effective for patients with stable Coronary Artery Disease, at a fraction of the cost. Interventions should be limited to those at risk (85% of PCI may not be indicated):</a:t>
            </a:r>
          </a:p>
          <a:p>
            <a:pPr lvl="2"/>
            <a:r>
              <a:rPr lang="en-US" sz="2200" i="1" u="sng" dirty="0">
                <a:hlinkClick r:id="rId4"/>
              </a:rPr>
              <a:t>"Stable coronary artery disease accounted for 85% of all stenting in the United States at the time of the Clinical Outcomes Utilizing Revascularization and Aggressive Drug Evaluation (COURAGE) trial</a:t>
            </a:r>
            <a:r>
              <a:rPr lang="en-US" sz="2200" i="1" u="sng" dirty="0" smtClean="0">
                <a:hlinkClick r:id="rId4"/>
              </a:rPr>
              <a:t>.”</a:t>
            </a:r>
            <a:endParaRPr lang="en-US" sz="2200" i="1" u="sng" dirty="0" smtClean="0"/>
          </a:p>
          <a:p>
            <a:pPr lvl="2"/>
            <a:r>
              <a:rPr lang="en-US" u="sng" dirty="0">
                <a:hlinkClick r:id="rId5"/>
              </a:rPr>
              <a:t>CABG remains the standard of care</a:t>
            </a:r>
            <a:r>
              <a:rPr lang="en-US" dirty="0"/>
              <a:t> and is by far the more </a:t>
            </a:r>
            <a:r>
              <a:rPr lang="en-US" u="sng" dirty="0">
                <a:hlinkClick r:id="rId6"/>
              </a:rPr>
              <a:t>cost-effective</a:t>
            </a:r>
            <a:r>
              <a:rPr lang="en-US" dirty="0"/>
              <a:t> in comparison with stents (</a:t>
            </a:r>
            <a:r>
              <a:rPr lang="en-US" u="sng" dirty="0">
                <a:hlinkClick r:id="rId7"/>
              </a:rPr>
              <a:t>w/i one year</a:t>
            </a:r>
            <a:r>
              <a:rPr lang="en-US" dirty="0"/>
              <a:t>!)</a:t>
            </a:r>
            <a:r>
              <a:rPr lang="en-US" dirty="0" smtClean="0"/>
              <a:t>.</a:t>
            </a:r>
            <a:r>
              <a:rPr lang="en-US" dirty="0"/>
              <a:t> </a:t>
            </a:r>
            <a:endParaRPr lang="en-US" dirty="0" smtClean="0"/>
          </a:p>
          <a:p>
            <a:r>
              <a:rPr lang="en-US" sz="2400" dirty="0" smtClean="0"/>
              <a:t>When is a bypass operation the best option?</a:t>
            </a:r>
          </a:p>
          <a:p>
            <a:r>
              <a:rPr lang="en-US" sz="2400" dirty="0" smtClean="0"/>
              <a:t>When </a:t>
            </a:r>
            <a:r>
              <a:rPr lang="en-US" sz="2400" dirty="0" smtClean="0"/>
              <a:t>you have a chance, read this article first (</a:t>
            </a:r>
            <a:r>
              <a:rPr lang="en-US" sz="2400" dirty="0" smtClean="0">
                <a:hlinkClick r:id="rId8"/>
              </a:rPr>
              <a:t>click here</a:t>
            </a:r>
            <a:r>
              <a:rPr lang="en-US" sz="2400" dirty="0" smtClean="0"/>
              <a:t>)</a:t>
            </a:r>
          </a:p>
          <a:p>
            <a:r>
              <a:rPr lang="en-US" sz="2400" dirty="0" smtClean="0"/>
              <a:t>Remember: neither</a:t>
            </a:r>
            <a:r>
              <a:rPr lang="en-US" sz="2400" dirty="0"/>
              <a:t> </a:t>
            </a:r>
            <a:r>
              <a:rPr lang="en-US" sz="2400" dirty="0" smtClean="0">
                <a:hlinkClick r:id="rId9"/>
              </a:rPr>
              <a:t>Stenting</a:t>
            </a:r>
            <a:r>
              <a:rPr lang="en-US" sz="2400" dirty="0"/>
              <a:t> nor </a:t>
            </a:r>
            <a:r>
              <a:rPr lang="en-US" sz="2400" dirty="0">
                <a:hlinkClick r:id="rId10"/>
              </a:rPr>
              <a:t>CABG</a:t>
            </a:r>
            <a:r>
              <a:rPr lang="en-US" sz="2400" dirty="0"/>
              <a:t> treat </a:t>
            </a:r>
            <a:r>
              <a:rPr lang="en-US" sz="2400" dirty="0">
                <a:hlinkClick r:id="rId11"/>
              </a:rPr>
              <a:t>Atherosclerosis</a:t>
            </a:r>
            <a:r>
              <a:rPr lang="en-US" sz="2400" dirty="0"/>
              <a:t>, the cause of CAD. </a:t>
            </a:r>
            <a:endParaRPr lang="en-US" sz="2400" dirty="0" smtClean="0"/>
          </a:p>
          <a:p>
            <a:r>
              <a:rPr lang="en-US" sz="2400" dirty="0" smtClean="0"/>
              <a:t>However</a:t>
            </a:r>
            <a:r>
              <a:rPr lang="en-US" sz="2400" dirty="0"/>
              <a:t>, of the two procedures, PCI is more like the quick fix, CABG the long distance runner</a:t>
            </a:r>
            <a:r>
              <a:rPr lang="en-US" sz="2400" dirty="0" smtClean="0"/>
              <a:t>.</a:t>
            </a:r>
          </a:p>
          <a:p>
            <a:r>
              <a:rPr lang="en-US" sz="2400" dirty="0" smtClean="0">
                <a:hlinkClick r:id="rId12"/>
              </a:rPr>
              <a:t>Calculate what might be best for you.</a:t>
            </a:r>
            <a:endParaRPr lang="en-US" sz="2400" dirty="0" smtClean="0"/>
          </a:p>
          <a:p>
            <a:pPr marL="0" indent="0">
              <a:buNone/>
            </a:pPr>
            <a:endParaRPr lang="en-US" dirty="0"/>
          </a:p>
          <a:p>
            <a:endParaRPr lang="en-US" dirty="0" smtClean="0"/>
          </a:p>
          <a:p>
            <a:pPr marL="0" indent="0">
              <a:buNone/>
            </a:pPr>
            <a:endParaRPr lang="en-US" dirty="0" smtClean="0"/>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dirty="0" smtClean="0"/>
              <a:t>Joan F. Tryzelaar, MD, FACS, FACCP, “</a:t>
            </a:r>
            <a:r>
              <a:rPr lang="en-US" dirty="0" err="1" smtClean="0"/>
              <a:t>Dr</a:t>
            </a:r>
            <a:r>
              <a:rPr lang="en-US" dirty="0" smtClean="0"/>
              <a:t> T” </a:t>
            </a:r>
            <a:endParaRPr lang="en-US" dirty="0"/>
          </a:p>
        </p:txBody>
      </p:sp>
      <p:sp>
        <p:nvSpPr>
          <p:cNvPr id="6" name="Slide Number Placeholder 5"/>
          <p:cNvSpPr>
            <a:spLocks noGrp="1"/>
          </p:cNvSpPr>
          <p:nvPr>
            <p:ph type="sldNum" sz="quarter" idx="12"/>
          </p:nvPr>
        </p:nvSpPr>
        <p:spPr/>
        <p:txBody>
          <a:bodyPr/>
          <a:lstStyle/>
          <a:p>
            <a:fld id="{45B3AE55-549F-1244-B120-66BF06478554}" type="slidenum">
              <a:rPr lang="en-US" smtClean="0"/>
              <a:t>17</a:t>
            </a:fld>
            <a:endParaRPr lang="en-US"/>
          </a:p>
        </p:txBody>
      </p:sp>
    </p:spTree>
    <p:extLst>
      <p:ext uri="{BB962C8B-B14F-4D97-AF65-F5344CB8AC3E}">
        <p14:creationId xmlns:p14="http://schemas.microsoft.com/office/powerpoint/2010/main" val="3636343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Rhythm</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The question:</a:t>
            </a:r>
          </a:p>
          <a:p>
            <a:pPr algn="l"/>
            <a:r>
              <a:rPr lang="en-US" dirty="0" smtClean="0"/>
              <a:t>Abnormal EKG with RBBB, </a:t>
            </a:r>
            <a:r>
              <a:rPr lang="en-US" dirty="0" err="1" smtClean="0"/>
              <a:t>skippy</a:t>
            </a:r>
            <a:r>
              <a:rPr lang="en-US" dirty="0" smtClean="0"/>
              <a:t> heart rhythm and an occasional extra hard beat following  the missed beat.  These have presented for years, occasional light headed when crouching and standing. Low heart rate 50 lower at night when asleep.  Had tests done 4 years ago for same symptoms, normal. </a:t>
            </a:r>
            <a:endParaRPr lang="en-US" dirty="0"/>
          </a:p>
        </p:txBody>
      </p:sp>
      <p:pic>
        <p:nvPicPr>
          <p:cNvPr id="4" name="Picture 3" descr="logo.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911" y="346910"/>
            <a:ext cx="5379452" cy="950679"/>
          </a:xfrm>
          <a:prstGeom prst="rect">
            <a:avLst/>
          </a:prstGeom>
        </p:spPr>
      </p:pic>
      <p:sp>
        <p:nvSpPr>
          <p:cNvPr id="5" name="Date Placeholder 4"/>
          <p:cNvSpPr>
            <a:spLocks noGrp="1"/>
          </p:cNvSpPr>
          <p:nvPr>
            <p:ph type="dt" sz="half" idx="10"/>
          </p:nvPr>
        </p:nvSpPr>
        <p:spPr/>
        <p:txBody>
          <a:bodyPr/>
          <a:lstStyle/>
          <a:p>
            <a:r>
              <a:rPr lang="en-US" smtClean="0"/>
              <a:t>4/25/14</a:t>
            </a:r>
            <a:endParaRPr lang="en-US"/>
          </a:p>
        </p:txBody>
      </p:sp>
      <p:sp>
        <p:nvSpPr>
          <p:cNvPr id="6" name="Footer Placeholder 5"/>
          <p:cNvSpPr>
            <a:spLocks noGrp="1"/>
          </p:cNvSpPr>
          <p:nvPr>
            <p:ph type="ftr" sz="quarter" idx="11"/>
          </p:nvPr>
        </p:nvSpPr>
        <p:spPr/>
        <p:txBody>
          <a:bodyPr/>
          <a:lstStyle/>
          <a:p>
            <a:r>
              <a:rPr lang="en-US" smtClean="0"/>
              <a:t>Joan F. Tryzelaar, MD, FACS, FACCP, “Dr T” </a:t>
            </a:r>
            <a:endParaRPr lang="en-US"/>
          </a:p>
        </p:txBody>
      </p:sp>
      <p:sp>
        <p:nvSpPr>
          <p:cNvPr id="7" name="Slide Number Placeholder 6"/>
          <p:cNvSpPr>
            <a:spLocks noGrp="1"/>
          </p:cNvSpPr>
          <p:nvPr>
            <p:ph type="sldNum" sz="quarter" idx="12"/>
          </p:nvPr>
        </p:nvSpPr>
        <p:spPr/>
        <p:txBody>
          <a:bodyPr/>
          <a:lstStyle/>
          <a:p>
            <a:fld id="{45B3AE55-549F-1244-B120-66BF06478554}" type="slidenum">
              <a:rPr lang="en-US" smtClean="0"/>
              <a:t>18</a:t>
            </a:fld>
            <a:endParaRPr lang="en-US"/>
          </a:p>
        </p:txBody>
      </p:sp>
    </p:spTree>
    <p:extLst>
      <p:ext uri="{BB962C8B-B14F-4D97-AF65-F5344CB8AC3E}">
        <p14:creationId xmlns:p14="http://schemas.microsoft.com/office/powerpoint/2010/main" val="30159921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You need to see your doctor!</a:t>
            </a:r>
          </a:p>
          <a:p>
            <a:endParaRPr lang="en-US" sz="2600" dirty="0" smtClean="0"/>
          </a:p>
          <a:p>
            <a:endParaRPr lang="en-US" sz="2600" dirty="0"/>
          </a:p>
          <a:p>
            <a:pPr algn="ctr"/>
            <a:r>
              <a:rPr lang="en-US" sz="2600" dirty="0" smtClean="0"/>
              <a:t>Different components:</a:t>
            </a:r>
          </a:p>
          <a:p>
            <a:pPr lvl="1" algn="ctr"/>
            <a:r>
              <a:rPr lang="en-US" sz="2200" dirty="0" smtClean="0"/>
              <a:t>RBBB</a:t>
            </a:r>
          </a:p>
          <a:p>
            <a:pPr lvl="1" algn="ctr"/>
            <a:r>
              <a:rPr lang="en-US" sz="2200" dirty="0" smtClean="0"/>
              <a:t>Palpitations</a:t>
            </a:r>
          </a:p>
          <a:p>
            <a:pPr lvl="1" algn="ctr"/>
            <a:r>
              <a:rPr lang="en-US" sz="2200" dirty="0" err="1" smtClean="0"/>
              <a:t>Bradycardia</a:t>
            </a:r>
            <a:endParaRPr lang="en-US" sz="2200" dirty="0" smtClean="0"/>
          </a:p>
          <a:p>
            <a:pPr lvl="1" algn="ctr"/>
            <a:r>
              <a:rPr lang="en-US" sz="2200" dirty="0" smtClean="0"/>
              <a:t>Dizziness</a:t>
            </a:r>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19</a:t>
            </a:fld>
            <a:endParaRPr lang="en-US"/>
          </a:p>
        </p:txBody>
      </p:sp>
    </p:spTree>
    <p:extLst>
      <p:ext uri="{BB962C8B-B14F-4D97-AF65-F5344CB8AC3E}">
        <p14:creationId xmlns:p14="http://schemas.microsoft.com/office/powerpoint/2010/main" val="3233226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Does </a:t>
            </a:r>
            <a:r>
              <a:rPr lang="en-US" dirty="0"/>
              <a:t>A</a:t>
            </a:r>
            <a:r>
              <a:rPr lang="en-US" dirty="0" smtClean="0"/>
              <a:t> Stent Last?</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a:t>Most stents are made of a metal such as titanium and will easily last our </a:t>
            </a:r>
            <a:r>
              <a:rPr lang="en-US" dirty="0" smtClean="0"/>
              <a:t>lifetime</a:t>
            </a:r>
          </a:p>
          <a:p>
            <a:r>
              <a:rPr lang="en-US" dirty="0" smtClean="0"/>
              <a:t>The </a:t>
            </a:r>
            <a:r>
              <a:rPr lang="en-US" dirty="0"/>
              <a:t>question therefore should </a:t>
            </a:r>
            <a:r>
              <a:rPr lang="en-US" dirty="0" smtClean="0"/>
              <a:t>be instead: </a:t>
            </a:r>
            <a:r>
              <a:rPr lang="en-US" dirty="0"/>
              <a:t>how long will the treatment help</a:t>
            </a:r>
            <a:r>
              <a:rPr lang="en-US" dirty="0" smtClean="0"/>
              <a:t>?</a:t>
            </a:r>
          </a:p>
          <a:p>
            <a:r>
              <a:rPr lang="en-US" dirty="0" smtClean="0"/>
              <a:t>The truth about stents:</a:t>
            </a:r>
          </a:p>
          <a:p>
            <a:pPr lvl="1"/>
            <a:r>
              <a:rPr lang="en-US" dirty="0" smtClean="0"/>
              <a:t>10</a:t>
            </a:r>
            <a:r>
              <a:rPr lang="en-US" dirty="0"/>
              <a:t>-15% </a:t>
            </a:r>
            <a:r>
              <a:rPr lang="en-US" dirty="0" smtClean="0"/>
              <a:t>of stents fail</a:t>
            </a:r>
          </a:p>
          <a:p>
            <a:pPr lvl="1"/>
            <a:r>
              <a:rPr lang="en-US" dirty="0" smtClean="0"/>
              <a:t>&gt;40</a:t>
            </a:r>
            <a:r>
              <a:rPr lang="en-US" dirty="0"/>
              <a:t>% of patients with a stent will need another </a:t>
            </a:r>
            <a:r>
              <a:rPr lang="en-US" dirty="0" smtClean="0"/>
              <a:t>procedure</a:t>
            </a:r>
          </a:p>
          <a:p>
            <a:pPr lvl="1"/>
            <a:r>
              <a:rPr lang="en-US" dirty="0" smtClean="0"/>
              <a:t>Expensive medications are needed</a:t>
            </a:r>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2</a:t>
            </a:fld>
            <a:endParaRPr lang="en-US"/>
          </a:p>
        </p:txBody>
      </p:sp>
    </p:spTree>
    <p:extLst>
      <p:ext uri="{BB962C8B-B14F-4D97-AF65-F5344CB8AC3E}">
        <p14:creationId xmlns:p14="http://schemas.microsoft.com/office/powerpoint/2010/main" val="24229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RBBB</a:t>
            </a:r>
            <a:endParaRPr lang="en-US" dirty="0"/>
          </a:p>
        </p:txBody>
      </p:sp>
      <p:sp>
        <p:nvSpPr>
          <p:cNvPr id="3" name="Content Placeholder 2"/>
          <p:cNvSpPr>
            <a:spLocks noGrp="1"/>
          </p:cNvSpPr>
          <p:nvPr>
            <p:ph idx="1"/>
          </p:nvPr>
        </p:nvSpPr>
        <p:spPr/>
        <p:txBody>
          <a:bodyPr>
            <a:normAutofit lnSpcReduction="10000"/>
          </a:bodyPr>
          <a:lstStyle/>
          <a:p>
            <a:r>
              <a:rPr lang="en-US" sz="2600" dirty="0" smtClean="0"/>
              <a:t>Right bundle branch block (RBBB) is very common</a:t>
            </a:r>
          </a:p>
          <a:p>
            <a:r>
              <a:rPr lang="en-US" sz="2600" dirty="0" smtClean="0"/>
              <a:t>If you do not have other heart disease, or other blocks in your electrical conduction system, no treatment is necessary.</a:t>
            </a:r>
          </a:p>
          <a:p>
            <a:pPr marL="800100" lvl="3" indent="-342900"/>
            <a:r>
              <a:rPr lang="en-US" sz="1800" dirty="0" smtClean="0"/>
              <a:t>It may be an indicator of other heart disease</a:t>
            </a:r>
          </a:p>
          <a:p>
            <a:r>
              <a:rPr lang="en-US" sz="2600" dirty="0" smtClean="0"/>
              <a:t>Other complications of RBBB:</a:t>
            </a:r>
          </a:p>
          <a:p>
            <a:pPr lvl="1"/>
            <a:r>
              <a:rPr lang="en-US" dirty="0" smtClean="0"/>
              <a:t>Arrhythmia</a:t>
            </a:r>
          </a:p>
          <a:p>
            <a:pPr lvl="1"/>
            <a:r>
              <a:rPr lang="en-US" dirty="0" smtClean="0"/>
              <a:t>Slow heart rate (</a:t>
            </a:r>
            <a:r>
              <a:rPr lang="en-US" dirty="0" err="1" smtClean="0"/>
              <a:t>bradycardia</a:t>
            </a:r>
            <a:r>
              <a:rPr lang="en-US" dirty="0" smtClean="0"/>
              <a:t>) </a:t>
            </a:r>
          </a:p>
          <a:p>
            <a:pPr lvl="1"/>
            <a:r>
              <a:rPr lang="en-US" dirty="0" smtClean="0"/>
              <a:t>Cardiac arrest </a:t>
            </a:r>
          </a:p>
          <a:p>
            <a:pPr lvl="1"/>
            <a:r>
              <a:rPr lang="en-US" dirty="0" smtClean="0"/>
              <a:t>Sudden cardiac death</a:t>
            </a:r>
          </a:p>
          <a:p>
            <a:endParaRPr lang="en-US" dirty="0"/>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20</a:t>
            </a:fld>
            <a:endParaRPr lang="en-US"/>
          </a:p>
        </p:txBody>
      </p:sp>
    </p:spTree>
    <p:extLst>
      <p:ext uri="{BB962C8B-B14F-4D97-AF65-F5344CB8AC3E}">
        <p14:creationId xmlns:p14="http://schemas.microsoft.com/office/powerpoint/2010/main" val="1849006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Heart’s Wiring</a:t>
            </a:r>
            <a:endParaRPr lang="en-US" dirty="0"/>
          </a:p>
        </p:txBody>
      </p:sp>
      <p:pic>
        <p:nvPicPr>
          <p:cNvPr id="4" name="Content Placeholder 3" descr="Conduction.gif"/>
          <p:cNvPicPr>
            <a:picLocks noGrp="1" noChangeAspect="1"/>
          </p:cNvPicPr>
          <p:nvPr>
            <p:ph sz="half" idx="1"/>
          </p:nvPr>
        </p:nvPicPr>
        <p:blipFill>
          <a:blip r:embed="rId2">
            <a:extLst>
              <a:ext uri="{28A0092B-C50C-407E-A947-70E740481C1C}">
                <a14:useLocalDpi xmlns:a14="http://schemas.microsoft.com/office/drawing/2010/main" val="0"/>
              </a:ext>
            </a:extLst>
          </a:blip>
          <a:srcRect t="-9769" b="-9769"/>
          <a:stretch>
            <a:fillRect/>
          </a:stretch>
        </p:blipFill>
        <p:spPr/>
      </p:pic>
      <p:pic>
        <p:nvPicPr>
          <p:cNvPr id="7" name="Content Placeholder 6" descr="rbbb.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2393" t="-846" b="34770"/>
          <a:stretch/>
        </p:blipFill>
        <p:spPr>
          <a:xfrm>
            <a:off x="5373808" y="1417638"/>
            <a:ext cx="3312991" cy="5173840"/>
          </a:xfrm>
        </p:spPr>
      </p:pic>
      <p:sp>
        <p:nvSpPr>
          <p:cNvPr id="3" name="Date Placeholder 2"/>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21</a:t>
            </a:fld>
            <a:endParaRPr lang="en-US"/>
          </a:p>
        </p:txBody>
      </p:sp>
    </p:spTree>
    <p:extLst>
      <p:ext uri="{BB962C8B-B14F-4D97-AF65-F5344CB8AC3E}">
        <p14:creationId xmlns:p14="http://schemas.microsoft.com/office/powerpoint/2010/main" val="659343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ECG &amp; RBBB</a:t>
            </a:r>
            <a:endParaRPr lang="en-US" dirty="0"/>
          </a:p>
        </p:txBody>
      </p:sp>
      <p:pic>
        <p:nvPicPr>
          <p:cNvPr id="8" name="Content Placeholder 7" descr="ecg_normal_sinus_rhythm1-300x277.gif"/>
          <p:cNvPicPr>
            <a:picLocks noGrp="1" noChangeAspect="1"/>
          </p:cNvPicPr>
          <p:nvPr>
            <p:ph sz="half" idx="1"/>
          </p:nvPr>
        </p:nvPicPr>
        <p:blipFill>
          <a:blip r:embed="rId2">
            <a:extLst>
              <a:ext uri="{28A0092B-C50C-407E-A947-70E740481C1C}">
                <a14:useLocalDpi xmlns:a14="http://schemas.microsoft.com/office/drawing/2010/main" val="0"/>
              </a:ext>
            </a:extLst>
          </a:blip>
          <a:srcRect l="8805" r="8805"/>
          <a:stretch>
            <a:fillRect/>
          </a:stretch>
        </p:blipFill>
        <p:spPr/>
      </p:pic>
      <p:pic>
        <p:nvPicPr>
          <p:cNvPr id="9" name="Content Placeholder 8" descr="Right_bundle_branch_block_ECG_characteristics.png"/>
          <p:cNvPicPr>
            <a:picLocks noGrp="1" noChangeAspect="1"/>
          </p:cNvPicPr>
          <p:nvPr>
            <p:ph sz="half" idx="2"/>
          </p:nvPr>
        </p:nvPicPr>
        <p:blipFill>
          <a:blip r:embed="rId3">
            <a:extLst>
              <a:ext uri="{28A0092B-C50C-407E-A947-70E740481C1C}">
                <a14:useLocalDpi xmlns:a14="http://schemas.microsoft.com/office/drawing/2010/main" val="0"/>
              </a:ext>
            </a:extLst>
          </a:blip>
          <a:srcRect t="-11077" b="-11077"/>
          <a:stretch>
            <a:fillRect/>
          </a:stretch>
        </p:blipFill>
        <p:spPr/>
      </p:pic>
      <p:sp>
        <p:nvSpPr>
          <p:cNvPr id="3" name="Date Placeholder 2"/>
          <p:cNvSpPr>
            <a:spLocks noGrp="1"/>
          </p:cNvSpPr>
          <p:nvPr>
            <p:ph type="dt" sz="half" idx="10"/>
          </p:nvPr>
        </p:nvSpPr>
        <p:spPr/>
        <p:txBody>
          <a:bodyPr/>
          <a:lstStyle/>
          <a:p>
            <a:r>
              <a:rPr lang="en-US" smtClean="0"/>
              <a:t>4/25/14</a:t>
            </a:r>
            <a:endParaRPr lang="en-US"/>
          </a:p>
        </p:txBody>
      </p:sp>
      <p:sp>
        <p:nvSpPr>
          <p:cNvPr id="4" name="Footer Placeholder 3"/>
          <p:cNvSpPr>
            <a:spLocks noGrp="1"/>
          </p:cNvSpPr>
          <p:nvPr>
            <p:ph type="ftr" sz="quarter" idx="11"/>
          </p:nvPr>
        </p:nvSpPr>
        <p:spPr/>
        <p:txBody>
          <a:bodyPr/>
          <a:lstStyle/>
          <a:p>
            <a:r>
              <a:rPr lang="en-US" smtClean="0"/>
              <a:t>Joan F. Tryzelaar, MD, FACS, FACCP, “Dr T” </a:t>
            </a:r>
            <a:endParaRPr lang="en-US"/>
          </a:p>
        </p:txBody>
      </p:sp>
      <p:sp>
        <p:nvSpPr>
          <p:cNvPr id="5" name="Slide Number Placeholder 4"/>
          <p:cNvSpPr>
            <a:spLocks noGrp="1"/>
          </p:cNvSpPr>
          <p:nvPr>
            <p:ph type="sldNum" sz="quarter" idx="12"/>
          </p:nvPr>
        </p:nvSpPr>
        <p:spPr/>
        <p:txBody>
          <a:bodyPr/>
          <a:lstStyle/>
          <a:p>
            <a:fld id="{45B3AE55-549F-1244-B120-66BF06478554}" type="slidenum">
              <a:rPr lang="en-US" smtClean="0"/>
              <a:t>22</a:t>
            </a:fld>
            <a:endParaRPr lang="en-US"/>
          </a:p>
        </p:txBody>
      </p:sp>
    </p:spTree>
    <p:extLst>
      <p:ext uri="{BB962C8B-B14F-4D97-AF65-F5344CB8AC3E}">
        <p14:creationId xmlns:p14="http://schemas.microsoft.com/office/powerpoint/2010/main" val="42249319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RBBB Causes</a:t>
            </a:r>
            <a:endParaRPr lang="en-US" dirty="0"/>
          </a:p>
        </p:txBody>
      </p:sp>
      <p:sp>
        <p:nvSpPr>
          <p:cNvPr id="3" name="Content Placeholder 2"/>
          <p:cNvSpPr>
            <a:spLocks noGrp="1"/>
          </p:cNvSpPr>
          <p:nvPr>
            <p:ph idx="1"/>
          </p:nvPr>
        </p:nvSpPr>
        <p:spPr/>
        <p:txBody>
          <a:bodyPr>
            <a:normAutofit/>
          </a:bodyPr>
          <a:lstStyle/>
          <a:p>
            <a:pPr lvl="0"/>
            <a:endParaRPr lang="en-US" dirty="0" smtClean="0"/>
          </a:p>
          <a:p>
            <a:pPr lvl="0" algn="ctr"/>
            <a:r>
              <a:rPr lang="en-US" dirty="0" smtClean="0"/>
              <a:t>A congenital heart defect</a:t>
            </a:r>
          </a:p>
          <a:p>
            <a:pPr lvl="0" algn="ctr"/>
            <a:r>
              <a:rPr lang="en-US" dirty="0" smtClean="0"/>
              <a:t>A previous heart attack</a:t>
            </a:r>
            <a:endParaRPr lang="en-US" dirty="0"/>
          </a:p>
          <a:p>
            <a:pPr lvl="0" algn="ctr"/>
            <a:r>
              <a:rPr lang="en-US" dirty="0"/>
              <a:t>A </a:t>
            </a:r>
            <a:r>
              <a:rPr lang="en-US" dirty="0" smtClean="0"/>
              <a:t>previous infection </a:t>
            </a:r>
            <a:r>
              <a:rPr lang="en-US" dirty="0"/>
              <a:t>of </a:t>
            </a:r>
            <a:r>
              <a:rPr lang="en-US" dirty="0" smtClean="0"/>
              <a:t>your heart</a:t>
            </a:r>
            <a:endParaRPr lang="en-US" dirty="0"/>
          </a:p>
          <a:p>
            <a:pPr lvl="0" algn="ctr"/>
            <a:r>
              <a:rPr lang="en-US" dirty="0"/>
              <a:t>High blood </a:t>
            </a:r>
            <a:r>
              <a:rPr lang="en-US" dirty="0" smtClean="0"/>
              <a:t>pressure</a:t>
            </a:r>
            <a:endParaRPr lang="en-US" dirty="0"/>
          </a:p>
          <a:p>
            <a:pPr lvl="0" algn="ctr"/>
            <a:r>
              <a:rPr lang="en-US" dirty="0"/>
              <a:t>Scar tissue </a:t>
            </a:r>
            <a:r>
              <a:rPr lang="en-US" dirty="0" smtClean="0"/>
              <a:t>after </a:t>
            </a:r>
            <a:r>
              <a:rPr lang="en-US" dirty="0"/>
              <a:t>heart surgery</a:t>
            </a:r>
          </a:p>
          <a:p>
            <a:pPr lvl="0" algn="ctr"/>
            <a:r>
              <a:rPr lang="en-US" dirty="0"/>
              <a:t>A blood clot in the </a:t>
            </a:r>
            <a:r>
              <a:rPr lang="en-US" dirty="0" smtClean="0"/>
              <a:t>lungs</a:t>
            </a:r>
            <a:endParaRPr lang="en-US" dirty="0"/>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23</a:t>
            </a:fld>
            <a:endParaRPr lang="en-US"/>
          </a:p>
        </p:txBody>
      </p:sp>
    </p:spTree>
    <p:extLst>
      <p:ext uri="{BB962C8B-B14F-4D97-AF65-F5344CB8AC3E}">
        <p14:creationId xmlns:p14="http://schemas.microsoft.com/office/powerpoint/2010/main" val="33695153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Palpitations</a:t>
            </a:r>
            <a:endParaRPr lang="en-US" dirty="0"/>
          </a:p>
        </p:txBody>
      </p:sp>
      <p:pic>
        <p:nvPicPr>
          <p:cNvPr id="4" name="Content Placeholder 3" descr="Palpitations.png"/>
          <p:cNvPicPr>
            <a:picLocks noGrp="1" noChangeAspect="1"/>
          </p:cNvPicPr>
          <p:nvPr>
            <p:ph idx="1"/>
          </p:nvPr>
        </p:nvPicPr>
        <p:blipFill>
          <a:blip r:embed="rId2">
            <a:extLst>
              <a:ext uri="{28A0092B-C50C-407E-A947-70E740481C1C}">
                <a14:useLocalDpi xmlns:a14="http://schemas.microsoft.com/office/drawing/2010/main" val="0"/>
              </a:ext>
            </a:extLst>
          </a:blip>
          <a:srcRect t="15251" b="15251"/>
          <a:stretch>
            <a:fillRect/>
          </a:stretch>
        </p:blipFill>
        <p:spPr/>
      </p:pic>
      <p:sp>
        <p:nvSpPr>
          <p:cNvPr id="3" name="Date Placeholder 2"/>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24</a:t>
            </a:fld>
            <a:endParaRPr lang="en-US"/>
          </a:p>
        </p:txBody>
      </p:sp>
    </p:spTree>
    <p:extLst>
      <p:ext uri="{BB962C8B-B14F-4D97-AF65-F5344CB8AC3E}">
        <p14:creationId xmlns:p14="http://schemas.microsoft.com/office/powerpoint/2010/main" val="41819073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Palpitations</a:t>
            </a:r>
            <a:endParaRPr lang="en-US" dirty="0"/>
          </a:p>
        </p:txBody>
      </p:sp>
      <p:sp>
        <p:nvSpPr>
          <p:cNvPr id="3" name="Content Placeholder 2"/>
          <p:cNvSpPr>
            <a:spLocks noGrp="1"/>
          </p:cNvSpPr>
          <p:nvPr>
            <p:ph idx="1"/>
          </p:nvPr>
        </p:nvSpPr>
        <p:spPr/>
        <p:txBody>
          <a:bodyPr/>
          <a:lstStyle/>
          <a:p>
            <a:pPr marL="0" indent="0">
              <a:buNone/>
            </a:pPr>
            <a:r>
              <a:rPr lang="en-US" dirty="0"/>
              <a:t>The following conditions make you more likely to have an abnormal heart rhythm:</a:t>
            </a:r>
          </a:p>
          <a:p>
            <a:pPr lvl="0"/>
            <a:r>
              <a:rPr lang="en-US" dirty="0" smtClean="0"/>
              <a:t>Significant </a:t>
            </a:r>
            <a:r>
              <a:rPr lang="en-US" dirty="0"/>
              <a:t>risk factors for heart disease</a:t>
            </a:r>
          </a:p>
          <a:p>
            <a:pPr lvl="0"/>
            <a:r>
              <a:rPr lang="en-US" dirty="0"/>
              <a:t>An abnormal heart valve</a:t>
            </a:r>
          </a:p>
          <a:p>
            <a:pPr lvl="0"/>
            <a:r>
              <a:rPr lang="en-US" dirty="0"/>
              <a:t>An electrolyte abnormality in your blood -- for example, a low potassium level</a:t>
            </a:r>
          </a:p>
          <a:p>
            <a:endParaRPr lang="en-US" dirty="0"/>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25</a:t>
            </a:fld>
            <a:endParaRPr lang="en-US"/>
          </a:p>
        </p:txBody>
      </p:sp>
    </p:spTree>
    <p:extLst>
      <p:ext uri="{BB962C8B-B14F-4D97-AF65-F5344CB8AC3E}">
        <p14:creationId xmlns:p14="http://schemas.microsoft.com/office/powerpoint/2010/main" val="2936495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Slow Heart Rate and Light headedness </a:t>
            </a:r>
            <a:endParaRPr lang="en-US" dirty="0"/>
          </a:p>
        </p:txBody>
      </p:sp>
      <p:sp>
        <p:nvSpPr>
          <p:cNvPr id="3" name="Content Placeholder 2"/>
          <p:cNvSpPr>
            <a:spLocks noGrp="1"/>
          </p:cNvSpPr>
          <p:nvPr>
            <p:ph idx="1"/>
          </p:nvPr>
        </p:nvSpPr>
        <p:spPr/>
        <p:txBody>
          <a:bodyPr>
            <a:normAutofit fontScale="92500"/>
          </a:bodyPr>
          <a:lstStyle/>
          <a:p>
            <a:r>
              <a:rPr lang="en-US" dirty="0" err="1"/>
              <a:t>B</a:t>
            </a:r>
            <a:r>
              <a:rPr lang="en-US" dirty="0" err="1" smtClean="0"/>
              <a:t>radycardia</a:t>
            </a:r>
            <a:r>
              <a:rPr lang="en-US" dirty="0" smtClean="0"/>
              <a:t> </a:t>
            </a:r>
            <a:r>
              <a:rPr lang="en-US" dirty="0"/>
              <a:t>may be caused by a blockage somewhere along the heart’s electrical </a:t>
            </a:r>
            <a:r>
              <a:rPr lang="en-US" dirty="0" smtClean="0"/>
              <a:t>pathway:</a:t>
            </a:r>
          </a:p>
          <a:p>
            <a:endParaRPr lang="en-US" dirty="0" smtClean="0"/>
          </a:p>
          <a:p>
            <a:endParaRPr lang="en-US" dirty="0"/>
          </a:p>
          <a:p>
            <a:endParaRPr lang="en-US" dirty="0" smtClean="0"/>
          </a:p>
          <a:p>
            <a:endParaRPr lang="en-US" dirty="0" smtClean="0"/>
          </a:p>
          <a:p>
            <a:endParaRPr lang="en-US" dirty="0"/>
          </a:p>
          <a:p>
            <a:r>
              <a:rPr lang="en-US" dirty="0" smtClean="0"/>
              <a:t>Light headedness: many potential causes</a:t>
            </a:r>
            <a:endParaRPr lang="en-US" dirty="0"/>
          </a:p>
        </p:txBody>
      </p:sp>
      <p:pic>
        <p:nvPicPr>
          <p:cNvPr id="4" name="Picture 3" descr="Bradycardi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21" y="2826154"/>
            <a:ext cx="3376642" cy="2147544"/>
          </a:xfrm>
          <a:prstGeom prst="rect">
            <a:avLst/>
          </a:prstGeom>
        </p:spPr>
      </p:pic>
      <p:sp>
        <p:nvSpPr>
          <p:cNvPr id="5" name="Date Placeholder 4"/>
          <p:cNvSpPr>
            <a:spLocks noGrp="1"/>
          </p:cNvSpPr>
          <p:nvPr>
            <p:ph type="dt" sz="half" idx="10"/>
          </p:nvPr>
        </p:nvSpPr>
        <p:spPr/>
        <p:txBody>
          <a:bodyPr/>
          <a:lstStyle/>
          <a:p>
            <a:r>
              <a:rPr lang="en-US" smtClean="0"/>
              <a:t>4/25/14</a:t>
            </a:r>
            <a:endParaRPr lang="en-US"/>
          </a:p>
        </p:txBody>
      </p:sp>
      <p:sp>
        <p:nvSpPr>
          <p:cNvPr id="6" name="Footer Placeholder 5"/>
          <p:cNvSpPr>
            <a:spLocks noGrp="1"/>
          </p:cNvSpPr>
          <p:nvPr>
            <p:ph type="ftr" sz="quarter" idx="11"/>
          </p:nvPr>
        </p:nvSpPr>
        <p:spPr/>
        <p:txBody>
          <a:bodyPr/>
          <a:lstStyle/>
          <a:p>
            <a:r>
              <a:rPr lang="en-US" smtClean="0"/>
              <a:t>Joan F. Tryzelaar, MD, FACS, FACCP, “Dr T” </a:t>
            </a:r>
            <a:endParaRPr lang="en-US"/>
          </a:p>
        </p:txBody>
      </p:sp>
      <p:sp>
        <p:nvSpPr>
          <p:cNvPr id="7" name="Slide Number Placeholder 6"/>
          <p:cNvSpPr>
            <a:spLocks noGrp="1"/>
          </p:cNvSpPr>
          <p:nvPr>
            <p:ph type="sldNum" sz="quarter" idx="12"/>
          </p:nvPr>
        </p:nvSpPr>
        <p:spPr/>
        <p:txBody>
          <a:bodyPr/>
          <a:lstStyle/>
          <a:p>
            <a:fld id="{45B3AE55-549F-1244-B120-66BF06478554}" type="slidenum">
              <a:rPr lang="en-US" smtClean="0"/>
              <a:t>26</a:t>
            </a:fld>
            <a:endParaRPr lang="en-US"/>
          </a:p>
        </p:txBody>
      </p:sp>
    </p:spTree>
    <p:extLst>
      <p:ext uri="{BB962C8B-B14F-4D97-AF65-F5344CB8AC3E}">
        <p14:creationId xmlns:p14="http://schemas.microsoft.com/office/powerpoint/2010/main" val="39249821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Beats</a:t>
            </a:r>
            <a:endParaRPr lang="en-US" dirty="0"/>
          </a:p>
        </p:txBody>
      </p:sp>
      <p:pic>
        <p:nvPicPr>
          <p:cNvPr id="4" name="Content Placeholder 3" descr="PVC10.JPG"/>
          <p:cNvPicPr>
            <a:picLocks noGrp="1" noChangeAspect="1"/>
          </p:cNvPicPr>
          <p:nvPr>
            <p:ph idx="1"/>
          </p:nvPr>
        </p:nvPicPr>
        <p:blipFill>
          <a:blip r:embed="rId2">
            <a:extLst>
              <a:ext uri="{28A0092B-C50C-407E-A947-70E740481C1C}">
                <a14:useLocalDpi xmlns:a14="http://schemas.microsoft.com/office/drawing/2010/main" val="0"/>
              </a:ext>
            </a:extLst>
          </a:blip>
          <a:srcRect t="3774" b="3774"/>
          <a:stretch>
            <a:fillRect/>
          </a:stretch>
        </p:blipFill>
        <p:spPr/>
      </p:pic>
      <p:sp>
        <p:nvSpPr>
          <p:cNvPr id="3" name="Date Placeholder 2"/>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27</a:t>
            </a:fld>
            <a:endParaRPr lang="en-US"/>
          </a:p>
        </p:txBody>
      </p:sp>
    </p:spTree>
    <p:extLst>
      <p:ext uri="{BB962C8B-B14F-4D97-AF65-F5344CB8AC3E}">
        <p14:creationId xmlns:p14="http://schemas.microsoft.com/office/powerpoint/2010/main" val="17457664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 Monitor</a:t>
            </a:r>
            <a:endParaRPr lang="en-US" dirty="0"/>
          </a:p>
        </p:txBody>
      </p:sp>
      <p:pic>
        <p:nvPicPr>
          <p:cNvPr id="4" name="Content Placeholder 3" descr="holter.bmp"/>
          <p:cNvPicPr>
            <a:picLocks noGrp="1" noChangeAspect="1"/>
          </p:cNvPicPr>
          <p:nvPr>
            <p:ph idx="1"/>
          </p:nvPr>
        </p:nvPicPr>
        <p:blipFill>
          <a:blip r:embed="rId2">
            <a:extLst>
              <a:ext uri="{28A0092B-C50C-407E-A947-70E740481C1C}">
                <a14:useLocalDpi xmlns:a14="http://schemas.microsoft.com/office/drawing/2010/main" val="0"/>
              </a:ext>
            </a:extLst>
          </a:blip>
          <a:srcRect l="-21028" r="-21028"/>
          <a:stretch>
            <a:fillRect/>
          </a:stretch>
        </p:blipFill>
        <p:spPr/>
      </p:pic>
      <p:sp>
        <p:nvSpPr>
          <p:cNvPr id="3" name="Date Placeholder 2"/>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28</a:t>
            </a:fld>
            <a:endParaRPr lang="en-US"/>
          </a:p>
        </p:txBody>
      </p:sp>
    </p:spTree>
    <p:extLst>
      <p:ext uri="{BB962C8B-B14F-4D97-AF65-F5344CB8AC3E}">
        <p14:creationId xmlns:p14="http://schemas.microsoft.com/office/powerpoint/2010/main" val="21232691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r>
              <a:rPr lang="en-US" dirty="0" smtClean="0"/>
              <a:t>Echocardiogram</a:t>
            </a:r>
            <a:endParaRPr lang="en-US" dirty="0"/>
          </a:p>
        </p:txBody>
      </p:sp>
      <p:pic>
        <p:nvPicPr>
          <p:cNvPr id="10" name="Content Placeholder 9" descr="Echo.gif"/>
          <p:cNvPicPr>
            <a:picLocks noGrp="1" noChangeAspect="1"/>
          </p:cNvPicPr>
          <p:nvPr>
            <p:ph sz="half" idx="2"/>
          </p:nvPr>
        </p:nvPicPr>
        <p:blipFill>
          <a:blip r:embed="rId2">
            <a:extLst>
              <a:ext uri="{28A0092B-C50C-407E-A947-70E740481C1C}">
                <a14:useLocalDpi xmlns:a14="http://schemas.microsoft.com/office/drawing/2010/main" val="0"/>
              </a:ext>
            </a:extLst>
          </a:blip>
          <a:srcRect t="-18391" b="-18391"/>
          <a:stretch>
            <a:fillRect/>
          </a:stretch>
        </p:blipFill>
        <p:spPr/>
      </p:pic>
      <p:sp>
        <p:nvSpPr>
          <p:cNvPr id="8" name="Text Placeholder 7"/>
          <p:cNvSpPr>
            <a:spLocks noGrp="1"/>
          </p:cNvSpPr>
          <p:nvPr>
            <p:ph type="body" sz="quarter" idx="3"/>
          </p:nvPr>
        </p:nvSpPr>
        <p:spPr/>
        <p:txBody>
          <a:bodyPr/>
          <a:lstStyle/>
          <a:p>
            <a:r>
              <a:rPr lang="en-US" dirty="0" smtClean="0"/>
              <a:t>TEE</a:t>
            </a:r>
            <a:endParaRPr lang="en-US" dirty="0"/>
          </a:p>
        </p:txBody>
      </p:sp>
      <p:pic>
        <p:nvPicPr>
          <p:cNvPr id="11" name="Content Placeholder 10" descr="transe_echo.gif"/>
          <p:cNvPicPr>
            <a:picLocks noGrp="1" noChangeAspect="1"/>
          </p:cNvPicPr>
          <p:nvPr>
            <p:ph sz="quarter" idx="4"/>
          </p:nvPr>
        </p:nvPicPr>
        <p:blipFill>
          <a:blip r:embed="rId3">
            <a:extLst>
              <a:ext uri="{28A0092B-C50C-407E-A947-70E740481C1C}">
                <a14:useLocalDpi xmlns:a14="http://schemas.microsoft.com/office/drawing/2010/main" val="0"/>
              </a:ext>
            </a:extLst>
          </a:blip>
          <a:srcRect t="-18706" b="-18706"/>
          <a:stretch>
            <a:fillRect/>
          </a:stretch>
        </p:blipFill>
        <p:spPr/>
      </p:pic>
      <p:sp>
        <p:nvSpPr>
          <p:cNvPr id="2" name="Date Placeholder 1"/>
          <p:cNvSpPr>
            <a:spLocks noGrp="1"/>
          </p:cNvSpPr>
          <p:nvPr>
            <p:ph type="dt" sz="half" idx="10"/>
          </p:nvPr>
        </p:nvSpPr>
        <p:spPr/>
        <p:txBody>
          <a:bodyPr/>
          <a:lstStyle/>
          <a:p>
            <a:r>
              <a:rPr lang="en-US" smtClean="0"/>
              <a:t>4/25/14</a:t>
            </a:r>
            <a:endParaRPr lang="en-US"/>
          </a:p>
        </p:txBody>
      </p:sp>
      <p:sp>
        <p:nvSpPr>
          <p:cNvPr id="3" name="Footer Placeholder 2"/>
          <p:cNvSpPr>
            <a:spLocks noGrp="1"/>
          </p:cNvSpPr>
          <p:nvPr>
            <p:ph type="ftr" sz="quarter" idx="11"/>
          </p:nvPr>
        </p:nvSpPr>
        <p:spPr/>
        <p:txBody>
          <a:bodyPr/>
          <a:lstStyle/>
          <a:p>
            <a:r>
              <a:rPr lang="en-US" smtClean="0"/>
              <a:t>Joan F. Tryzelaar, MD, FACS, FACCP, “Dr T” </a:t>
            </a:r>
            <a:endParaRPr lang="en-US"/>
          </a:p>
        </p:txBody>
      </p:sp>
      <p:sp>
        <p:nvSpPr>
          <p:cNvPr id="4" name="Slide Number Placeholder 3"/>
          <p:cNvSpPr>
            <a:spLocks noGrp="1"/>
          </p:cNvSpPr>
          <p:nvPr>
            <p:ph type="sldNum" sz="quarter" idx="12"/>
          </p:nvPr>
        </p:nvSpPr>
        <p:spPr/>
        <p:txBody>
          <a:bodyPr/>
          <a:lstStyle/>
          <a:p>
            <a:fld id="{45B3AE55-549F-1244-B120-66BF06478554}" type="slidenum">
              <a:rPr lang="en-US" smtClean="0"/>
              <a:t>29</a:t>
            </a:fld>
            <a:endParaRPr lang="en-US"/>
          </a:p>
        </p:txBody>
      </p:sp>
    </p:spTree>
    <p:extLst>
      <p:ext uri="{BB962C8B-B14F-4D97-AF65-F5344CB8AC3E}">
        <p14:creationId xmlns:p14="http://schemas.microsoft.com/office/powerpoint/2010/main" val="15244252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ardiovascular_coronary_arteries_labeled_medium_prod.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55133" t="-10047" r="-52099" b="-14117"/>
          <a:stretch/>
        </p:blipFill>
        <p:spPr>
          <a:xfrm>
            <a:off x="-679739" y="914312"/>
            <a:ext cx="10691749" cy="6211740"/>
          </a:xfrm>
        </p:spPr>
      </p:pic>
      <p:pic>
        <p:nvPicPr>
          <p:cNvPr id="4" name="Picture 3" descr="logo.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632" y="346910"/>
            <a:ext cx="5379452" cy="950679"/>
          </a:xfrm>
          <a:prstGeom prst="rect">
            <a:avLst/>
          </a:prstGeom>
        </p:spPr>
      </p:pic>
      <p:sp>
        <p:nvSpPr>
          <p:cNvPr id="3" name="Date Placeholder 2"/>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7" name="Slide Number Placeholder 6"/>
          <p:cNvSpPr>
            <a:spLocks noGrp="1"/>
          </p:cNvSpPr>
          <p:nvPr>
            <p:ph type="sldNum" sz="quarter" idx="12"/>
          </p:nvPr>
        </p:nvSpPr>
        <p:spPr/>
        <p:txBody>
          <a:bodyPr/>
          <a:lstStyle/>
          <a:p>
            <a:fld id="{45B3AE55-549F-1244-B120-66BF06478554}" type="slidenum">
              <a:rPr lang="en-US" smtClean="0"/>
              <a:t>3</a:t>
            </a:fld>
            <a:endParaRPr lang="en-US"/>
          </a:p>
        </p:txBody>
      </p:sp>
    </p:spTree>
    <p:extLst>
      <p:ext uri="{BB962C8B-B14F-4D97-AF65-F5344CB8AC3E}">
        <p14:creationId xmlns:p14="http://schemas.microsoft.com/office/powerpoint/2010/main" val="28223440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Stress ECHO</a:t>
            </a:r>
            <a:endParaRPr lang="en-US" dirty="0"/>
          </a:p>
        </p:txBody>
      </p:sp>
      <p:pic>
        <p:nvPicPr>
          <p:cNvPr id="9" name="Content Placeholder 8" descr="stress_test.jpg"/>
          <p:cNvPicPr>
            <a:picLocks noGrp="1" noChangeAspect="1"/>
          </p:cNvPicPr>
          <p:nvPr>
            <p:ph idx="1"/>
          </p:nvPr>
        </p:nvPicPr>
        <p:blipFill>
          <a:blip r:embed="rId2">
            <a:extLst>
              <a:ext uri="{28A0092B-C50C-407E-A947-70E740481C1C}">
                <a14:useLocalDpi xmlns:a14="http://schemas.microsoft.com/office/drawing/2010/main" val="0"/>
              </a:ext>
            </a:extLst>
          </a:blip>
          <a:srcRect l="-27468" r="-27468"/>
          <a:stretch>
            <a:fillRect/>
          </a:stretch>
        </p:blipFill>
        <p:spPr/>
      </p:pic>
      <p:sp>
        <p:nvSpPr>
          <p:cNvPr id="2" name="Date Placeholder 1"/>
          <p:cNvSpPr>
            <a:spLocks noGrp="1"/>
          </p:cNvSpPr>
          <p:nvPr>
            <p:ph type="dt" sz="half" idx="10"/>
          </p:nvPr>
        </p:nvSpPr>
        <p:spPr/>
        <p:txBody>
          <a:bodyPr/>
          <a:lstStyle/>
          <a:p>
            <a:r>
              <a:rPr lang="en-US" smtClean="0"/>
              <a:t>4/25/14</a:t>
            </a:r>
            <a:endParaRPr lang="en-US"/>
          </a:p>
        </p:txBody>
      </p:sp>
      <p:sp>
        <p:nvSpPr>
          <p:cNvPr id="3" name="Footer Placeholder 2"/>
          <p:cNvSpPr>
            <a:spLocks noGrp="1"/>
          </p:cNvSpPr>
          <p:nvPr>
            <p:ph type="ftr" sz="quarter" idx="11"/>
          </p:nvPr>
        </p:nvSpPr>
        <p:spPr/>
        <p:txBody>
          <a:bodyPr/>
          <a:lstStyle/>
          <a:p>
            <a:r>
              <a:rPr lang="en-US" smtClean="0"/>
              <a:t>Joan F. Tryzelaar, MD, FACS, FACCP, “Dr T” </a:t>
            </a:r>
            <a:endParaRPr lang="en-US"/>
          </a:p>
        </p:txBody>
      </p:sp>
      <p:sp>
        <p:nvSpPr>
          <p:cNvPr id="4" name="Slide Number Placeholder 3"/>
          <p:cNvSpPr>
            <a:spLocks noGrp="1"/>
          </p:cNvSpPr>
          <p:nvPr>
            <p:ph type="sldNum" sz="quarter" idx="12"/>
          </p:nvPr>
        </p:nvSpPr>
        <p:spPr/>
        <p:txBody>
          <a:bodyPr/>
          <a:lstStyle/>
          <a:p>
            <a:fld id="{45B3AE55-549F-1244-B120-66BF06478554}" type="slidenum">
              <a:rPr lang="en-US" smtClean="0"/>
              <a:t>30</a:t>
            </a:fld>
            <a:endParaRPr lang="en-US"/>
          </a:p>
        </p:txBody>
      </p:sp>
    </p:spTree>
    <p:extLst>
      <p:ext uri="{BB962C8B-B14F-4D97-AF65-F5344CB8AC3E}">
        <p14:creationId xmlns:p14="http://schemas.microsoft.com/office/powerpoint/2010/main" val="42768508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Catherization</a:t>
            </a:r>
            <a:endParaRPr lang="en-US" dirty="0"/>
          </a:p>
        </p:txBody>
      </p:sp>
      <p:pic>
        <p:nvPicPr>
          <p:cNvPr id="9" name="Content Placeholder 8" descr="cardiac_catheterization.jpg"/>
          <p:cNvPicPr>
            <a:picLocks noGrp="1" noChangeAspect="1"/>
          </p:cNvPicPr>
          <p:nvPr>
            <p:ph idx="1"/>
          </p:nvPr>
        </p:nvPicPr>
        <p:blipFill>
          <a:blip r:embed="rId2">
            <a:extLst>
              <a:ext uri="{28A0092B-C50C-407E-A947-70E740481C1C}">
                <a14:useLocalDpi xmlns:a14="http://schemas.microsoft.com/office/drawing/2010/main" val="0"/>
              </a:ext>
            </a:extLst>
          </a:blip>
          <a:srcRect l="-53935" r="-53935"/>
          <a:stretch>
            <a:fillRect/>
          </a:stretch>
        </p:blipFill>
        <p:spPr/>
      </p:pic>
      <p:sp>
        <p:nvSpPr>
          <p:cNvPr id="2" name="Date Placeholder 1"/>
          <p:cNvSpPr>
            <a:spLocks noGrp="1"/>
          </p:cNvSpPr>
          <p:nvPr>
            <p:ph type="dt" sz="half" idx="10"/>
          </p:nvPr>
        </p:nvSpPr>
        <p:spPr/>
        <p:txBody>
          <a:bodyPr/>
          <a:lstStyle/>
          <a:p>
            <a:r>
              <a:rPr lang="en-US" smtClean="0"/>
              <a:t>4/25/14</a:t>
            </a:r>
            <a:endParaRPr lang="en-US"/>
          </a:p>
        </p:txBody>
      </p:sp>
      <p:sp>
        <p:nvSpPr>
          <p:cNvPr id="3" name="Footer Placeholder 2"/>
          <p:cNvSpPr>
            <a:spLocks noGrp="1"/>
          </p:cNvSpPr>
          <p:nvPr>
            <p:ph type="ftr" sz="quarter" idx="11"/>
          </p:nvPr>
        </p:nvSpPr>
        <p:spPr/>
        <p:txBody>
          <a:bodyPr/>
          <a:lstStyle/>
          <a:p>
            <a:r>
              <a:rPr lang="en-US" smtClean="0"/>
              <a:t>Joan F. Tryzelaar, MD, FACS, FACCP, “Dr T” </a:t>
            </a:r>
            <a:endParaRPr lang="en-US"/>
          </a:p>
        </p:txBody>
      </p:sp>
      <p:sp>
        <p:nvSpPr>
          <p:cNvPr id="4" name="Slide Number Placeholder 3"/>
          <p:cNvSpPr>
            <a:spLocks noGrp="1"/>
          </p:cNvSpPr>
          <p:nvPr>
            <p:ph type="sldNum" sz="quarter" idx="12"/>
          </p:nvPr>
        </p:nvSpPr>
        <p:spPr/>
        <p:txBody>
          <a:bodyPr/>
          <a:lstStyle/>
          <a:p>
            <a:fld id="{45B3AE55-549F-1244-B120-66BF06478554}" type="slidenum">
              <a:rPr lang="en-US" smtClean="0"/>
              <a:t>31</a:t>
            </a:fld>
            <a:endParaRPr lang="en-US"/>
          </a:p>
        </p:txBody>
      </p:sp>
    </p:spTree>
    <p:extLst>
      <p:ext uri="{BB962C8B-B14F-4D97-AF65-F5344CB8AC3E}">
        <p14:creationId xmlns:p14="http://schemas.microsoft.com/office/powerpoint/2010/main" val="11527335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Eliminate </a:t>
            </a:r>
            <a:r>
              <a:rPr lang="en-US" dirty="0"/>
              <a:t>caffeine, tobacco and </a:t>
            </a:r>
            <a:r>
              <a:rPr lang="en-US" dirty="0" smtClean="0"/>
              <a:t>alcohol</a:t>
            </a:r>
          </a:p>
          <a:p>
            <a:r>
              <a:rPr lang="en-US" dirty="0" smtClean="0"/>
              <a:t>Your symptoms are suggestive of a problem with your heart that needs to be evaluated further</a:t>
            </a:r>
          </a:p>
          <a:p>
            <a:r>
              <a:rPr lang="en-US" dirty="0" smtClean="0"/>
              <a:t>If your arrhythmias (RBBB, </a:t>
            </a:r>
            <a:r>
              <a:rPr lang="en-US" dirty="0" err="1" smtClean="0"/>
              <a:t>Bradycardia</a:t>
            </a:r>
            <a:r>
              <a:rPr lang="en-US" dirty="0" smtClean="0"/>
              <a:t> and extra beats) are causing light headedness, you may need specific treatment</a:t>
            </a:r>
          </a:p>
          <a:p>
            <a:pPr marL="0" indent="0">
              <a:buNone/>
            </a:pPr>
            <a:endParaRPr lang="en-US" dirty="0"/>
          </a:p>
        </p:txBody>
      </p:sp>
      <p:sp>
        <p:nvSpPr>
          <p:cNvPr id="4" name="Date Placeholder 3"/>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32</a:t>
            </a:fld>
            <a:endParaRPr lang="en-US"/>
          </a:p>
        </p:txBody>
      </p:sp>
    </p:spTree>
    <p:extLst>
      <p:ext uri="{BB962C8B-B14F-4D97-AF65-F5344CB8AC3E}">
        <p14:creationId xmlns:p14="http://schemas.microsoft.com/office/powerpoint/2010/main" val="3455654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Coronary Artery Disease</a:t>
            </a:r>
            <a:endParaRPr lang="en-US" dirty="0"/>
          </a:p>
        </p:txBody>
      </p:sp>
      <p:pic>
        <p:nvPicPr>
          <p:cNvPr id="4" name="Content Placeholder 3" descr="Coronary_heart_disease_PI.jpeg"/>
          <p:cNvPicPr>
            <a:picLocks noGrp="1" noChangeAspect="1"/>
          </p:cNvPicPr>
          <p:nvPr>
            <p:ph idx="1"/>
          </p:nvPr>
        </p:nvPicPr>
        <p:blipFill>
          <a:blip r:embed="rId2">
            <a:extLst>
              <a:ext uri="{28A0092B-C50C-407E-A947-70E740481C1C}">
                <a14:useLocalDpi xmlns:a14="http://schemas.microsoft.com/office/drawing/2010/main" val="0"/>
              </a:ext>
            </a:extLst>
          </a:blip>
          <a:srcRect t="16905" b="16905"/>
          <a:stretch>
            <a:fillRect/>
          </a:stretch>
        </p:blipFill>
        <p:spPr/>
      </p:pic>
      <p:sp>
        <p:nvSpPr>
          <p:cNvPr id="3" name="Date Placeholder 2"/>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4</a:t>
            </a:fld>
            <a:endParaRPr lang="en-US"/>
          </a:p>
        </p:txBody>
      </p:sp>
    </p:spTree>
    <p:extLst>
      <p:ext uri="{BB962C8B-B14F-4D97-AF65-F5344CB8AC3E}">
        <p14:creationId xmlns:p14="http://schemas.microsoft.com/office/powerpoint/2010/main" val="14080909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a:t>
            </a:r>
            <a:r>
              <a:rPr lang="en-US" dirty="0" err="1" smtClean="0"/>
              <a:t>Cath</a:t>
            </a:r>
            <a:endParaRPr lang="en-US" dirty="0"/>
          </a:p>
        </p:txBody>
      </p:sp>
      <p:pic>
        <p:nvPicPr>
          <p:cNvPr id="4" name="Content Placeholder 3" descr="cardiac_catheterizatio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8894" t="5909" r="-39551" b="13097"/>
          <a:stretch/>
        </p:blipFill>
        <p:spPr/>
      </p:pic>
      <p:sp>
        <p:nvSpPr>
          <p:cNvPr id="3" name="Date Placeholder 2"/>
          <p:cNvSpPr>
            <a:spLocks noGrp="1"/>
          </p:cNvSpPr>
          <p:nvPr>
            <p:ph type="dt" sz="half" idx="10"/>
          </p:nvPr>
        </p:nvSpPr>
        <p:spPr/>
        <p:txBody>
          <a:bodyPr/>
          <a:lstStyle/>
          <a:p>
            <a:r>
              <a:rPr lang="en-US" smtClean="0"/>
              <a:t>4/25/14</a:t>
            </a:r>
            <a:endParaRPr lang="en-US"/>
          </a:p>
        </p:txBody>
      </p:sp>
      <p:sp>
        <p:nvSpPr>
          <p:cNvPr id="5" name="Footer Placeholder 4"/>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5</a:t>
            </a:fld>
            <a:endParaRPr lang="en-US"/>
          </a:p>
        </p:txBody>
      </p:sp>
    </p:spTree>
    <p:extLst>
      <p:ext uri="{BB962C8B-B14F-4D97-AF65-F5344CB8AC3E}">
        <p14:creationId xmlns:p14="http://schemas.microsoft.com/office/powerpoint/2010/main" val="24137267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Stenting</a:t>
            </a:r>
            <a:endParaRPr lang="en-US" dirty="0"/>
          </a:p>
        </p:txBody>
      </p:sp>
      <p:pic>
        <p:nvPicPr>
          <p:cNvPr id="5" name="Content Placeholder 4" descr="stent.gif"/>
          <p:cNvPicPr>
            <a:picLocks noGrp="1" noChangeAspect="1"/>
          </p:cNvPicPr>
          <p:nvPr>
            <p:ph idx="1"/>
          </p:nvPr>
        </p:nvPicPr>
        <p:blipFill>
          <a:blip r:embed="rId2">
            <a:extLst>
              <a:ext uri="{28A0092B-C50C-407E-A947-70E740481C1C}">
                <a14:useLocalDpi xmlns:a14="http://schemas.microsoft.com/office/drawing/2010/main" val="0"/>
              </a:ext>
            </a:extLst>
          </a:blip>
          <a:srcRect l="-88005" r="-88005"/>
          <a:stretch>
            <a:fillRect/>
          </a:stretch>
        </p:blipFill>
        <p:spPr/>
      </p:pic>
      <p:sp>
        <p:nvSpPr>
          <p:cNvPr id="3" name="Date Placeholder 2"/>
          <p:cNvSpPr>
            <a:spLocks noGrp="1"/>
          </p:cNvSpPr>
          <p:nvPr>
            <p:ph type="dt" sz="half" idx="10"/>
          </p:nvPr>
        </p:nvSpPr>
        <p:spPr/>
        <p:txBody>
          <a:bodyPr/>
          <a:lstStyle/>
          <a:p>
            <a:r>
              <a:rPr lang="en-US" smtClean="0"/>
              <a:t>4/25/14</a:t>
            </a:r>
            <a:endParaRPr lang="en-US"/>
          </a:p>
        </p:txBody>
      </p:sp>
      <p:sp>
        <p:nvSpPr>
          <p:cNvPr id="4" name="Footer Placeholder 3"/>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6</a:t>
            </a:fld>
            <a:endParaRPr lang="en-US"/>
          </a:p>
        </p:txBody>
      </p:sp>
    </p:spTree>
    <p:extLst>
      <p:ext uri="{BB962C8B-B14F-4D97-AF65-F5344CB8AC3E}">
        <p14:creationId xmlns:p14="http://schemas.microsoft.com/office/powerpoint/2010/main" val="33988319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Stenting</a:t>
            </a:r>
            <a:endParaRPr lang="en-US" dirty="0"/>
          </a:p>
        </p:txBody>
      </p:sp>
      <p:pic>
        <p:nvPicPr>
          <p:cNvPr id="5" name="Content Placeholder 4" descr=" stentSteps2 3.24.1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10" b="51819"/>
          <a:stretch/>
        </p:blipFill>
        <p:spPr>
          <a:xfrm>
            <a:off x="457200" y="1798639"/>
            <a:ext cx="8147050" cy="3916362"/>
          </a:xfrm>
        </p:spPr>
      </p:pic>
      <p:sp>
        <p:nvSpPr>
          <p:cNvPr id="3" name="Date Placeholder 2"/>
          <p:cNvSpPr>
            <a:spLocks noGrp="1"/>
          </p:cNvSpPr>
          <p:nvPr>
            <p:ph type="dt" sz="half" idx="10"/>
          </p:nvPr>
        </p:nvSpPr>
        <p:spPr/>
        <p:txBody>
          <a:bodyPr/>
          <a:lstStyle/>
          <a:p>
            <a:r>
              <a:rPr lang="en-US" smtClean="0"/>
              <a:t>4/25/14</a:t>
            </a:r>
            <a:endParaRPr lang="en-US"/>
          </a:p>
        </p:txBody>
      </p:sp>
      <p:sp>
        <p:nvSpPr>
          <p:cNvPr id="4" name="Footer Placeholder 3"/>
          <p:cNvSpPr>
            <a:spLocks noGrp="1"/>
          </p:cNvSpPr>
          <p:nvPr>
            <p:ph type="ftr" sz="quarter" idx="11"/>
          </p:nvPr>
        </p:nvSpPr>
        <p:spPr/>
        <p:txBody>
          <a:bodyPr/>
          <a:lstStyle/>
          <a:p>
            <a:r>
              <a:rPr lang="en-US" smtClean="0"/>
              <a:t>Joan F. Tryzelaar, MD, FACS, FACCP, “Dr T” </a:t>
            </a:r>
            <a:endParaRPr lang="en-US"/>
          </a:p>
        </p:txBody>
      </p:sp>
      <p:sp>
        <p:nvSpPr>
          <p:cNvPr id="6" name="Slide Number Placeholder 5"/>
          <p:cNvSpPr>
            <a:spLocks noGrp="1"/>
          </p:cNvSpPr>
          <p:nvPr>
            <p:ph type="sldNum" sz="quarter" idx="12"/>
          </p:nvPr>
        </p:nvSpPr>
        <p:spPr/>
        <p:txBody>
          <a:bodyPr/>
          <a:lstStyle/>
          <a:p>
            <a:fld id="{45B3AE55-549F-1244-B120-66BF06478554}" type="slidenum">
              <a:rPr lang="en-US" smtClean="0"/>
              <a:t>7</a:t>
            </a:fld>
            <a:endParaRPr lang="en-US"/>
          </a:p>
        </p:txBody>
      </p:sp>
    </p:spTree>
    <p:extLst>
      <p:ext uri="{BB962C8B-B14F-4D97-AF65-F5344CB8AC3E}">
        <p14:creationId xmlns:p14="http://schemas.microsoft.com/office/powerpoint/2010/main" val="21745863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Stent</a:t>
            </a:r>
            <a:endParaRPr lang="en-US" dirty="0"/>
          </a:p>
        </p:txBody>
      </p:sp>
      <p:pic>
        <p:nvPicPr>
          <p:cNvPr id="6" name="Content Placeholder 5" descr="StentWithPenny.jpg"/>
          <p:cNvPicPr>
            <a:picLocks noGrp="1" noChangeAspect="1"/>
          </p:cNvPicPr>
          <p:nvPr>
            <p:ph idx="1"/>
          </p:nvPr>
        </p:nvPicPr>
        <p:blipFill>
          <a:blip r:embed="rId2">
            <a:extLst>
              <a:ext uri="{28A0092B-C50C-407E-A947-70E740481C1C}">
                <a14:useLocalDpi xmlns:a14="http://schemas.microsoft.com/office/drawing/2010/main" val="0"/>
              </a:ext>
            </a:extLst>
          </a:blip>
          <a:srcRect l="2063" r="2063"/>
          <a:stretch>
            <a:fillRect/>
          </a:stretch>
        </p:blipFill>
        <p:spPr/>
      </p:pic>
      <p:sp>
        <p:nvSpPr>
          <p:cNvPr id="3" name="Date Placeholder 2"/>
          <p:cNvSpPr>
            <a:spLocks noGrp="1"/>
          </p:cNvSpPr>
          <p:nvPr>
            <p:ph type="dt" sz="half" idx="10"/>
          </p:nvPr>
        </p:nvSpPr>
        <p:spPr/>
        <p:txBody>
          <a:bodyPr/>
          <a:lstStyle/>
          <a:p>
            <a:r>
              <a:rPr lang="en-US" smtClean="0"/>
              <a:t>4/25/14</a:t>
            </a:r>
            <a:endParaRPr lang="en-US"/>
          </a:p>
        </p:txBody>
      </p:sp>
      <p:sp>
        <p:nvSpPr>
          <p:cNvPr id="4" name="Footer Placeholder 3"/>
          <p:cNvSpPr>
            <a:spLocks noGrp="1"/>
          </p:cNvSpPr>
          <p:nvPr>
            <p:ph type="ftr" sz="quarter" idx="11"/>
          </p:nvPr>
        </p:nvSpPr>
        <p:spPr/>
        <p:txBody>
          <a:bodyPr/>
          <a:lstStyle/>
          <a:p>
            <a:r>
              <a:rPr lang="en-US" smtClean="0"/>
              <a:t>Joan F. Tryzelaar, MD, FACS, FACCP, “Dr T” </a:t>
            </a:r>
            <a:endParaRPr lang="en-US"/>
          </a:p>
        </p:txBody>
      </p:sp>
      <p:sp>
        <p:nvSpPr>
          <p:cNvPr id="5" name="Slide Number Placeholder 4"/>
          <p:cNvSpPr>
            <a:spLocks noGrp="1"/>
          </p:cNvSpPr>
          <p:nvPr>
            <p:ph type="sldNum" sz="quarter" idx="12"/>
          </p:nvPr>
        </p:nvSpPr>
        <p:spPr/>
        <p:txBody>
          <a:bodyPr/>
          <a:lstStyle/>
          <a:p>
            <a:fld id="{45B3AE55-549F-1244-B120-66BF06478554}" type="slidenum">
              <a:rPr lang="en-US" smtClean="0"/>
              <a:t>8</a:t>
            </a:fld>
            <a:endParaRPr lang="en-US"/>
          </a:p>
        </p:txBody>
      </p:sp>
    </p:spTree>
    <p:extLst>
      <p:ext uri="{BB962C8B-B14F-4D97-AF65-F5344CB8AC3E}">
        <p14:creationId xmlns:p14="http://schemas.microsoft.com/office/powerpoint/2010/main" val="972991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Does a Stent Last?”</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5" name="Text Placeholder 4"/>
          <p:cNvSpPr>
            <a:spLocks noGrp="1"/>
          </p:cNvSpPr>
          <p:nvPr>
            <p:ph type="body" sz="half" idx="2"/>
          </p:nvPr>
        </p:nvSpPr>
        <p:spPr/>
        <p:txBody>
          <a:bodyPr>
            <a:normAutofit/>
          </a:bodyPr>
          <a:lstStyle/>
          <a:p>
            <a:pPr marL="342900" indent="-342900">
              <a:buFont typeface="Arial"/>
              <a:buChar char="•"/>
            </a:pPr>
            <a:r>
              <a:rPr lang="en-US" sz="2400" dirty="0" smtClean="0"/>
              <a:t>Not everyone needs one!</a:t>
            </a:r>
          </a:p>
          <a:p>
            <a:pPr marL="285750" indent="-285750">
              <a:buFont typeface="Arial"/>
              <a:buChar char="•"/>
            </a:pPr>
            <a:r>
              <a:rPr lang="en-US" sz="2400" dirty="0"/>
              <a:t>Incomplete </a:t>
            </a:r>
            <a:r>
              <a:rPr lang="en-US" sz="2400" dirty="0" smtClean="0"/>
              <a:t>revascularization</a:t>
            </a:r>
          </a:p>
          <a:p>
            <a:pPr marL="285750" indent="-285750">
              <a:buFont typeface="Arial"/>
              <a:buChar char="•"/>
            </a:pPr>
            <a:r>
              <a:rPr lang="en-US" sz="2400" dirty="0" smtClean="0"/>
              <a:t>Local Damage</a:t>
            </a:r>
          </a:p>
          <a:p>
            <a:pPr marL="285750" indent="-285750">
              <a:buFont typeface="Arial"/>
              <a:buChar char="•"/>
            </a:pPr>
            <a:r>
              <a:rPr lang="en-US" sz="2400" dirty="0" smtClean="0"/>
              <a:t>Doesn’t work well in small arteries</a:t>
            </a:r>
          </a:p>
          <a:p>
            <a:pPr marL="285750" indent="-285750">
              <a:buFont typeface="Arial"/>
              <a:buChar char="•"/>
            </a:pPr>
            <a:r>
              <a:rPr lang="en-US" sz="2400" dirty="0" smtClean="0"/>
              <a:t>Recurrent Blockage</a:t>
            </a:r>
          </a:p>
          <a:p>
            <a:pPr marL="285750" indent="-285750">
              <a:buFont typeface="Arial"/>
              <a:buChar char="•"/>
            </a:pPr>
            <a:r>
              <a:rPr lang="en-US" sz="2400" dirty="0" smtClean="0"/>
              <a:t>Thrombosis</a:t>
            </a:r>
          </a:p>
          <a:p>
            <a:pPr marL="285750" indent="-285750">
              <a:buFont typeface="Arial"/>
              <a:buChar char="•"/>
            </a:pPr>
            <a:r>
              <a:rPr lang="en-US" sz="2400" dirty="0" smtClean="0"/>
              <a:t>May obstruct side branches:</a:t>
            </a:r>
          </a:p>
          <a:p>
            <a:pPr marL="285750" indent="-285750">
              <a:buFont typeface="Arial"/>
              <a:buChar char="•"/>
            </a:pPr>
            <a:endParaRPr lang="en-US" sz="2400" dirty="0" smtClean="0"/>
          </a:p>
          <a:p>
            <a:pPr marL="285750" indent="-285750">
              <a:buFont typeface="Arial"/>
              <a:buChar char="•"/>
            </a:pPr>
            <a:endParaRPr lang="en-US" sz="2400" dirty="0"/>
          </a:p>
        </p:txBody>
      </p:sp>
      <p:pic>
        <p:nvPicPr>
          <p:cNvPr id="4" name="Picture 3" descr="Heart_coronary_artery_le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050" y="1226678"/>
            <a:ext cx="5084226" cy="4944143"/>
          </a:xfrm>
          <a:prstGeom prst="rect">
            <a:avLst/>
          </a:prstGeom>
        </p:spPr>
      </p:pic>
      <p:sp>
        <p:nvSpPr>
          <p:cNvPr id="6" name="Notched Right Arrow 5"/>
          <p:cNvSpPr/>
          <p:nvPr/>
        </p:nvSpPr>
        <p:spPr>
          <a:xfrm>
            <a:off x="4982456" y="1650044"/>
            <a:ext cx="978408" cy="4846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Notched Right Arrow 7"/>
          <p:cNvSpPr/>
          <p:nvPr/>
        </p:nvSpPr>
        <p:spPr>
          <a:xfrm>
            <a:off x="4743347" y="3637034"/>
            <a:ext cx="978408" cy="4846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Notched Right Arrow 8"/>
          <p:cNvSpPr/>
          <p:nvPr/>
        </p:nvSpPr>
        <p:spPr>
          <a:xfrm rot="9572338">
            <a:off x="6741400" y="2287076"/>
            <a:ext cx="978408" cy="4846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r>
              <a:rPr lang="en-US" smtClean="0"/>
              <a:t>4/25/14</a:t>
            </a:r>
            <a:endParaRPr lang="en-US"/>
          </a:p>
        </p:txBody>
      </p:sp>
      <p:sp>
        <p:nvSpPr>
          <p:cNvPr id="10" name="Footer Placeholder 9"/>
          <p:cNvSpPr>
            <a:spLocks noGrp="1"/>
          </p:cNvSpPr>
          <p:nvPr>
            <p:ph type="ftr" sz="quarter" idx="11"/>
          </p:nvPr>
        </p:nvSpPr>
        <p:spPr/>
        <p:txBody>
          <a:bodyPr/>
          <a:lstStyle/>
          <a:p>
            <a:r>
              <a:rPr lang="en-US" smtClean="0"/>
              <a:t>Joan F. Tryzelaar, MD, FACS, FACCP, “Dr T” </a:t>
            </a:r>
            <a:endParaRPr lang="en-US"/>
          </a:p>
        </p:txBody>
      </p:sp>
      <p:sp>
        <p:nvSpPr>
          <p:cNvPr id="11" name="Slide Number Placeholder 10"/>
          <p:cNvSpPr>
            <a:spLocks noGrp="1"/>
          </p:cNvSpPr>
          <p:nvPr>
            <p:ph type="sldNum" sz="quarter" idx="12"/>
          </p:nvPr>
        </p:nvSpPr>
        <p:spPr/>
        <p:txBody>
          <a:bodyPr/>
          <a:lstStyle/>
          <a:p>
            <a:fld id="{45B3AE55-549F-1244-B120-66BF06478554}" type="slidenum">
              <a:rPr lang="en-US" smtClean="0"/>
              <a:t>9</a:t>
            </a:fld>
            <a:endParaRPr lang="en-US"/>
          </a:p>
        </p:txBody>
      </p:sp>
    </p:spTree>
    <p:extLst>
      <p:ext uri="{BB962C8B-B14F-4D97-AF65-F5344CB8AC3E}">
        <p14:creationId xmlns:p14="http://schemas.microsoft.com/office/powerpoint/2010/main" val="305093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2208</TotalTime>
  <Words>1129</Words>
  <Application>Microsoft Macintosh PowerPoint</Application>
  <PresentationFormat>On-screen Show (4:3)</PresentationFormat>
  <Paragraphs>202</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Stents </vt:lpstr>
      <vt:lpstr>How Long Does A Stent Last?</vt:lpstr>
      <vt:lpstr>PowerPoint Presentation</vt:lpstr>
      <vt:lpstr>Coronary Artery Disease</vt:lpstr>
      <vt:lpstr>Cardiac Cath</vt:lpstr>
      <vt:lpstr>Stenting</vt:lpstr>
      <vt:lpstr>Stenting</vt:lpstr>
      <vt:lpstr>Stent</vt:lpstr>
      <vt:lpstr>“How Long Does a Stent Last?”</vt:lpstr>
      <vt:lpstr>PowerPoint Presentation</vt:lpstr>
      <vt:lpstr>PowerPoint Presentation</vt:lpstr>
      <vt:lpstr>Stent Failure Rates</vt:lpstr>
      <vt:lpstr>Lifesaver: Stenting for STEMI</vt:lpstr>
      <vt:lpstr>CABG (“Cabbage”)</vt:lpstr>
      <vt:lpstr>CABG with a Vein &amp; LIMA</vt:lpstr>
      <vt:lpstr>How long does a CABG last</vt:lpstr>
      <vt:lpstr>Consider Your Options:</vt:lpstr>
      <vt:lpstr>Rhythm</vt:lpstr>
      <vt:lpstr>Answer </vt:lpstr>
      <vt:lpstr>RBBB</vt:lpstr>
      <vt:lpstr>Your Heart’s Wiring</vt:lpstr>
      <vt:lpstr>Normal ECG &amp; RBBB</vt:lpstr>
      <vt:lpstr>RBBB Causes</vt:lpstr>
      <vt:lpstr>Palpitations</vt:lpstr>
      <vt:lpstr>Palpitations</vt:lpstr>
      <vt:lpstr>Slow Heart Rate and Light headedness </vt:lpstr>
      <vt:lpstr>Extra Beats</vt:lpstr>
      <vt:lpstr>Diagnostic Tests: Monitor</vt:lpstr>
      <vt:lpstr>PowerPoint Presentation</vt:lpstr>
      <vt:lpstr>Stress ECHO</vt:lpstr>
      <vt:lpstr>Catherization</vt:lpstr>
      <vt:lpstr>Treatment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Stents</dc:title>
  <dc:creator>Joan F. Tryzelaar</dc:creator>
  <cp:lastModifiedBy>Joan F. Tryzelaar</cp:lastModifiedBy>
  <cp:revision>32</cp:revision>
  <dcterms:created xsi:type="dcterms:W3CDTF">2014-04-23T14:59:36Z</dcterms:created>
  <dcterms:modified xsi:type="dcterms:W3CDTF">2014-04-27T13:02:52Z</dcterms:modified>
</cp:coreProperties>
</file>